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3567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" y="4664146"/>
            <a:ext cx="9151089" cy="0"/>
          </a:xfrm>
          <a:prstGeom prst="rtTriangle">
            <a:avLst/>
          </a:prstGeom>
          <a:gradFill>
            <a:gsLst>
              <a:gs pos="0">
                <a:srgbClr val="00002D"/>
              </a:gs>
              <a:gs pos="55000">
                <a:srgbClr val="575767"/>
              </a:gs>
              <a:gs pos="100000">
                <a:srgbClr val="00002D"/>
              </a:gs>
            </a:gsLst>
            <a:lin ang="30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64008" indent="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 sz="27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ctr" rtl="0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ctr" rtl="0">
              <a:spcBef>
                <a:spcPts val="350"/>
              </a:spcBef>
              <a:buClr>
                <a:schemeClr val="accent2"/>
              </a:buClr>
              <a:buFont typeface="Noto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ctr" rtl="0">
              <a:spcBef>
                <a:spcPts val="350"/>
              </a:spcBef>
              <a:buClr>
                <a:schemeClr val="accent3"/>
              </a:buClr>
              <a:buFont typeface="Noto Symbol"/>
              <a:buNone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grpSp>
        <p:nvGrpSpPr>
          <p:cNvPr id="18" name="Shape 18"/>
          <p:cNvGrpSpPr/>
          <p:nvPr/>
        </p:nvGrpSpPr>
        <p:grpSpPr>
          <a:xfrm>
            <a:off x="-3765" y="4953000"/>
            <a:ext cx="9147765" cy="1912087"/>
            <a:chOff x="-3765" y="4832896"/>
            <a:chExt cx="9147765" cy="2032191"/>
          </a:xfrm>
        </p:grpSpPr>
        <p:sp>
          <p:nvSpPr>
            <p:cNvPr id="19" name="Shape 19"/>
            <p:cNvSpPr/>
            <p:nvPr/>
          </p:nvSpPr>
          <p:spPr>
            <a:xfrm>
              <a:off x="1687513" y="4832896"/>
              <a:ext cx="7456486" cy="518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D9DA3">
                <a:alpha val="40000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5442" y="5135526"/>
              <a:ext cx="9108557" cy="838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0" y="4883887"/>
              <a:ext cx="9144000" cy="1981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2" name="Shape 22"/>
            <p:cNvCxnSpPr/>
            <p:nvPr/>
          </p:nvCxnSpPr>
          <p:spPr>
            <a:xfrm>
              <a:off x="-3765" y="4880373"/>
              <a:ext cx="9147764" cy="839942"/>
            </a:xfrm>
            <a:prstGeom prst="straightConnector1">
              <a:avLst/>
            </a:prstGeom>
            <a:noFill/>
            <a:ln w="12050" cap="flat" cmpd="sng">
              <a:solidFill>
                <a:srgbClr val="939399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rgbClr val="E6E6E7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rgbClr val="FFFFFF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5"/>
            <a:ext cx="438607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0" cy="1777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823119" y="-91279"/>
            <a:ext cx="5592759" cy="632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75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Font typeface="Rambla"/>
              <a:buNone/>
              <a:defRPr sz="4800" b="1" cap="none" baseline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922712" y="2931711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800">
                <a:solidFill>
                  <a:srgbClr val="C6D7E9"/>
                </a:solidFill>
              </a:defRPr>
            </a:lvl2pPr>
            <a:lvl3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600">
                <a:solidFill>
                  <a:srgbClr val="C6D7E9"/>
                </a:solidFill>
              </a:defRPr>
            </a:lvl3pPr>
            <a:lvl4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4pPr>
            <a:lvl5pPr rtl="0">
              <a:spcBef>
                <a:spcPts val="0"/>
              </a:spcBef>
              <a:buClr>
                <a:srgbClr val="C6D7E9"/>
              </a:buClr>
              <a:buFont typeface="Rambla"/>
              <a:buNone/>
              <a:defRPr sz="1400">
                <a:solidFill>
                  <a:srgbClr val="C6D7E9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3636680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3450264" y="3005472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7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4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2400" b="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sz="2000" b="1"/>
            </a:lvl2pPr>
            <a:lvl3pPr rtl="0">
              <a:spcBef>
                <a:spcPts val="0"/>
              </a:spcBef>
              <a:buFont typeface="Rambla"/>
              <a:buNone/>
              <a:defRPr sz="1800" b="1"/>
            </a:lvl3pPr>
            <a:lvl4pPr rtl="0">
              <a:spcBef>
                <a:spcPts val="0"/>
              </a:spcBef>
              <a:buFont typeface="Rambla"/>
              <a:buNone/>
              <a:defRPr sz="1600" b="1"/>
            </a:lvl4pPr>
            <a:lvl5pPr rtl="0">
              <a:spcBef>
                <a:spcPts val="0"/>
              </a:spcBef>
              <a:buFont typeface="Rambla"/>
              <a:buNone/>
              <a:defRPr sz="1600" b="1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7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4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2"/>
              </a:buClr>
              <a:buFont typeface="Rambla"/>
              <a:buNone/>
              <a:defRPr sz="4100" b="1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5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419600" y="5355101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ambla"/>
              <a:buNone/>
              <a:defRPr sz="1600"/>
            </a:lvl1pPr>
            <a:lvl2pPr rtl="0">
              <a:spcBef>
                <a:spcPts val="0"/>
              </a:spcBef>
              <a:buFont typeface="Rambla"/>
              <a:buNone/>
              <a:defRPr sz="1200"/>
            </a:lvl2pPr>
            <a:lvl3pPr rtl="0">
              <a:spcBef>
                <a:spcPts val="0"/>
              </a:spcBef>
              <a:buFont typeface="Rambla"/>
              <a:buNone/>
              <a:defRPr sz="1000"/>
            </a:lvl3pPr>
            <a:lvl4pPr rtl="0">
              <a:spcBef>
                <a:spcPts val="0"/>
              </a:spcBef>
              <a:buFont typeface="Rambla"/>
              <a:buNone/>
              <a:defRPr sz="900"/>
            </a:lvl4pPr>
            <a:lvl5pPr rtl="0">
              <a:spcBef>
                <a:spcPts val="0"/>
              </a:spcBef>
              <a:buFont typeface="Rambla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914400" y="274319"/>
            <a:ext cx="7479791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gradFill>
          <a:gsLst>
            <a:gs pos="0">
              <a:srgbClr val="ADADB9"/>
            </a:gs>
            <a:gs pos="40000">
              <a:srgbClr val="9999A8"/>
            </a:gs>
            <a:gs pos="100000">
              <a:srgbClr val="00005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41232" y="5443401"/>
            <a:ext cx="7162799" cy="648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18288" indent="0" algn="r" rtl="0">
              <a:spcBef>
                <a:spcPts val="0"/>
              </a:spcBef>
              <a:buFont typeface="Rambla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sz="1600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19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32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28600" y="4865121"/>
            <a:ext cx="8075431" cy="562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R="0" algn="r" rtl="0">
              <a:spcBef>
                <a:spcPts val="0"/>
              </a:spcBef>
              <a:buClr>
                <a:schemeClr val="accent1"/>
              </a:buClr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3" name="Shape 83"/>
          <p:cNvSpPr/>
          <p:nvPr/>
        </p:nvSpPr>
        <p:spPr>
          <a:xfrm>
            <a:off x="8664111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477696" y="4988439"/>
            <a:ext cx="182879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0030"/>
              </a:gs>
              <a:gs pos="72000">
                <a:srgbClr val="575767"/>
              </a:gs>
              <a:gs pos="100000">
                <a:srgbClr val="83838D"/>
              </a:gs>
            </a:gsLst>
            <a:lin ang="16200000" scaled="0"/>
          </a:gradFill>
          <a:ln w="9525" cap="rnd" cmpd="sng">
            <a:solidFill>
              <a:srgbClr val="030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499272" y="5944935"/>
            <a:ext cx="4940623" cy="9210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D9DA3">
              <a:alpha val="40000"/>
            </a:srgb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6" name="Shape 6"/>
          <p:cNvSpPr/>
          <p:nvPr/>
        </p:nvSpPr>
        <p:spPr>
          <a:xfrm>
            <a:off x="485716" y="5939010"/>
            <a:ext cx="3690451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7" name="Shape 7"/>
          <p:cNvSpPr/>
          <p:nvPr/>
        </p:nvSpPr>
        <p:spPr>
          <a:xfrm>
            <a:off x="-6041" y="5791253"/>
            <a:ext cx="3402313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" name="Shape 8"/>
          <p:cNvCxnSpPr/>
          <p:nvPr/>
        </p:nvCxnSpPr>
        <p:spPr>
          <a:xfrm>
            <a:off x="-9237" y="5787737"/>
            <a:ext cx="3405508" cy="1084383"/>
          </a:xfrm>
          <a:prstGeom prst="straightConnector1">
            <a:avLst/>
          </a:prstGeom>
          <a:noFill/>
          <a:ln w="12050" cap="flat" cmpd="sng">
            <a:solidFill>
              <a:srgbClr val="93939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Rambla"/>
              <a:buNone/>
              <a:defRPr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621792" marR="0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859536" marR="0" indent="-103886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143000" marR="0" indent="-10795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371600" marR="0" indent="-114300" algn="l" rtl="0">
              <a:spcBef>
                <a:spcPts val="350"/>
              </a:spcBef>
              <a:buClr>
                <a:schemeClr val="accent2"/>
              </a:buClr>
              <a:buFont typeface="Noto Symbol"/>
              <a:buChar char="⚫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1600200" marR="0" indent="-1143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18288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20574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2286000" marR="0" indent="-127000" algn="l" rtl="0">
              <a:spcBef>
                <a:spcPts val="350"/>
              </a:spcBef>
              <a:buClr>
                <a:schemeClr val="accent3"/>
              </a:buClr>
              <a:buFont typeface="Noto Symbol"/>
              <a:buChar char="◾"/>
              <a:defRPr sz="16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3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4380071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47271" y="6407944"/>
            <a:ext cx="36575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‹#›</a:t>
            </a:fld>
            <a:endParaRPr lang="en-US" sz="10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Fitness for Life 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3500" b="0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Unit 3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Dynamic 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1518" y="1458117"/>
            <a:ext cx="5095080" cy="50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Ballistic 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Joint: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point on the body where two bones come together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Hypermobility: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ability to extend a joint beyond a straight line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Arthritis: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disease in which the joints become inflamed and deformed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Laxity: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General looseness of the joints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Shin Splints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Pain along the front of the leg caused by the muscle pulling away from the bone</a:t>
            </a:r>
          </a:p>
          <a:p>
            <a:pPr marL="621792" marR="0" lvl="1" indent="-105727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127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Conditions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3450" y="1524257"/>
            <a:ext cx="4137097" cy="4439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Hypermobility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84533"/>
            <a:ext cx="5829298" cy="3959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Arthritis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Shin Splints</a:t>
            </a:r>
          </a:p>
        </p:txBody>
      </p:sp>
      <p:pic>
        <p:nvPicPr>
          <p:cNvPr id="185" name="Shape 18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01600" y="1447800"/>
            <a:ext cx="5810250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Intrinsic: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Motivation from within, or self motivated.  These people tend to stay active their whole life.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</a:t>
            </a:r>
          </a:p>
          <a:p>
            <a:pPr marL="859536" marR="0" lvl="2" indent="-237236" algn="l" rtl="0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ymbol"/>
              <a:buChar char="⚫"/>
            </a:pPr>
            <a:r>
              <a:rPr lang="en-US" sz="1942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Internal drive</a:t>
            </a:r>
          </a:p>
          <a:p>
            <a:pPr marL="859536" marR="0" lvl="2" indent="-237236" algn="l" rtl="0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ymbol"/>
              <a:buChar char="⚫"/>
            </a:pPr>
            <a:r>
              <a:rPr lang="en-US" sz="1942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Personal goals</a:t>
            </a:r>
          </a:p>
          <a:p>
            <a:pPr marL="365760" marR="0" lvl="0" indent="-26416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Extrinsic: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Motivation from others or external motivators.  These people tend to quit once others fail to acknowledge them.</a:t>
            </a:r>
          </a:p>
          <a:p>
            <a:pPr marL="621792" marR="0" lvl="1" indent="-240791" algn="l" rtl="0">
              <a:lnSpc>
                <a:spcPct val="80000"/>
              </a:lnSpc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</a:t>
            </a:r>
          </a:p>
          <a:p>
            <a:pPr marL="859536" marR="0" lvl="2" indent="-237236" algn="l" rtl="0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ymbol"/>
              <a:buChar char="⚫"/>
            </a:pPr>
            <a:r>
              <a:rPr lang="en-US" sz="1942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Coaches</a:t>
            </a:r>
          </a:p>
          <a:p>
            <a:pPr marL="859536" marR="0" lvl="2" indent="-237236" algn="l" rtl="0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ymbol"/>
              <a:buChar char="⚫"/>
            </a:pPr>
            <a:r>
              <a:rPr lang="en-US" sz="1942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Parents</a:t>
            </a:r>
          </a:p>
          <a:p>
            <a:pPr marL="859536" marR="0" lvl="2" indent="-237236" algn="l" rtl="0">
              <a:lnSpc>
                <a:spcPct val="80000"/>
              </a:lnSpc>
              <a:spcBef>
                <a:spcPts val="350"/>
              </a:spcBef>
              <a:buClr>
                <a:schemeClr val="accent2"/>
              </a:buClr>
              <a:buSzPct val="102210"/>
              <a:buFont typeface="Noto Symbol"/>
              <a:buChar char="⚫"/>
            </a:pPr>
            <a:r>
              <a:rPr lang="en-US" sz="1942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Friends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Motivation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9275" y="1481137"/>
            <a:ext cx="8045449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Motivation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11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Muscular Strength: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amount of force a muscle can produce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Muscular Endurance: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long a muscle can continue to produce a force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Resistance: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Amount of weight acting against the muscle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Progressive Resistance (PRE):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gradual increase of weight used in strength training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1RM (Repetition Maximum):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maximum amount of weight a muscle group can lift at one time</a:t>
            </a:r>
          </a:p>
          <a:p>
            <a:pPr marL="621792" marR="0" lvl="1" indent="-105727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127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Strength Training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10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 resistance training guidelines: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Exercise through a full range of motion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Always use spotters when working with free weights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Do not hold your breath while lifting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Avoid overhead lifts with free weights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Never use weights carelessly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Strength Training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Hypertrophy: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Increase in muscle fiber size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 fiber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Fast twitch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Slow twitch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Intermediate/hybrid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Muscle Fibers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438400"/>
            <a:ext cx="4580808" cy="396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can’t preteens build as much muscle size as older teens?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Younger teens have levels of hormones too low to produce changes in muscle size.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should you assess your strength before you start a strength training program?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allow you to monitor your progress towards your strength training goals.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should you gradually increase the amount of weight you use?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Improvements are made when the weights and number of reps increase over time.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Strength Training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Isometric exercises: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Exercises where the muscles don’t move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Isokinetic exercise: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 fitness exercise that regulate velocity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Isotonic exercise: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 fitness exercises that involve movement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Weightlifting: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sport aspect of weights, not the training method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Exercises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609600"/>
            <a:ext cx="7239000" cy="61721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-152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Isometric Exercise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Isokinetic</a:t>
            </a:r>
          </a:p>
        </p:txBody>
      </p:sp>
      <p:pic>
        <p:nvPicPr>
          <p:cNvPr id="247" name="Shape 2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1447800"/>
            <a:ext cx="5651183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5925" y="1524000"/>
            <a:ext cx="7417510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Isotonic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Smooth (involuntary muscle):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Muscles found in the organs of the body, work automatically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Cardiac (involuntary muscle):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 found in the heart, contracts and relaxes automatically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Skeletal (voluntary muscle):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Muscles found in the rest of the body creating movement of the body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Muscle Tissue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914400"/>
            <a:ext cx="7391399" cy="5899034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Muscle Tissues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12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Range of Motion: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amount of movement you can make at a joint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Stretching: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Exercises that involve moving beyond your range of motion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Range of Motion vs. 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Guidelines for building muscular endurance: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Warm-up and stretch				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Breathe normally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Start with low intensity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Good body mechanics and technique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Take your time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Use a full range of motion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7. Avoid using same muscles 2x in a row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8. Exercise each muscle group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9. Vary your routine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10. Consider multiple sets</a:t>
            </a:r>
          </a:p>
          <a:p>
            <a:pPr marL="621792" marR="0" lvl="1" indent="-9474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621792" marR="0" lvl="1" indent="-9474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Muscle Endurance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Plyometric: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series of  drills that improve power, through jumping and </a:t>
            </a:r>
            <a:r>
              <a:rPr lang="en-US" sz="212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body weight resistance exercises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Periodization: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When you vary your muscle fitness program schedule to encompass different aspects of muscle fitness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Interval training: 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Short high intensity exercise followed by breaks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7918"/>
              <a:buFont typeface="Noto Symbol"/>
              <a:buChar char="●"/>
            </a:pPr>
            <a:r>
              <a:rPr lang="en-US" sz="2497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Circuit training: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1285"/>
              <a:buFont typeface="Verdana"/>
              <a:buChar char="◦"/>
            </a:pPr>
            <a:r>
              <a:rPr lang="en-US" sz="2127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way of performing muscular endurance exercises that involve changing stations with short breaks in between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3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Ways to Improve Muscular Endurance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What kinds of inexpensive equipment can you use to build muscular endurance?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Exercise rubber bands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Homemade weights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Exercise balls 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Cardiovascular Endurance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Requires a fit heart and circulatory system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3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Ways to Improve Muscular Endurance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Androstendione: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Sometimes called Andro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Substance similar to anabolic steroids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Human Growth Hormone: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Also called HGH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Produced naturally in the body as it goes through growth and maturation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Creatine: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 supplement created for building of muscles and enhancing strength</a:t>
            </a:r>
          </a:p>
          <a:p>
            <a:pPr marL="621792" marR="0" lvl="1" indent="-94741" algn="l" rtl="0"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Supplements and Muscle Improving Substances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838200"/>
            <a:ext cx="6248399" cy="60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533400" y="692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Side Effects of Steroids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ctrTitle"/>
          </p:nvPr>
        </p:nvSpPr>
        <p:spPr>
          <a:xfrm>
            <a:off x="685800" y="1752600"/>
            <a:ext cx="7772400" cy="18297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Chapter 14</a:t>
            </a:r>
            <a:br>
              <a:rPr lang="en-US" sz="48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lang="en-US" sz="4800" b="1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500" b="0" i="0" u="none" strike="noStrike" cap="none" baseline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962400"/>
            <a:ext cx="2108669" cy="2473404"/>
          </a:xfrm>
          <a:prstGeom prst="rect">
            <a:avLst/>
          </a:prstGeom>
          <a:gradFill>
            <a:gsLst>
              <a:gs pos="0">
                <a:srgbClr val="000020"/>
              </a:gs>
              <a:gs pos="50000">
                <a:srgbClr val="000032"/>
              </a:gs>
              <a:gs pos="70000">
                <a:srgbClr val="131238"/>
              </a:gs>
              <a:gs pos="100000">
                <a:srgbClr val="393954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Nutrients: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Food substances required for the growth and </a:t>
            </a: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maintenance of cells.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Nutrient Dense: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Food that contains a large amount of nutrients for the number of calories it provides.</a:t>
            </a:r>
          </a:p>
          <a:p>
            <a:pPr marL="365760" marR="0" lvl="0" indent="-1475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Nutrition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Provide the body with its’ main source of energy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Two types: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Simple Carbohydrates: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Supply immediate energy with little or no change in digestion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Example: Sugar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Complex Carbohydrates: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Contain more nutrients than simple and supply body with extended amounts of energy.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Example: Pasta, bread, etc…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Types of Nutrients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Proteins: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Group of nutrients that build, repair and maintain body cells.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body breaks down proteins into simpler substances called amino acids.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Two types of Protein: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Complete Protein: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Contains all nine essential amino acids</a:t>
            </a:r>
          </a:p>
          <a:p>
            <a:pPr marL="859536" marR="0" lvl="2" indent="-237236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Incomplete Protein:</a:t>
            </a:r>
          </a:p>
          <a:p>
            <a:pPr marL="1143000" marR="0" lvl="3" indent="-228600" algn="l" rtl="0"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19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Contains some, but not all, essential amino acids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Types of Nutrients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Fiber: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Cannot be digested by the body, and is essential to keep the digestive track clean.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Examples: breads, fiber cereal, fruit, etc…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Cholesterol: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Fatlike substance found in animal cells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The amount of cholesterol in the diet should be limited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Types of Nutrients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Three guidelines for flexibility exercises: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Start with a general body warm-up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Use static stretches first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Do not stretch until you feel pain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do you have to be especially careful when a partner is helping you stretch?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Because a partner may unintentionally stretch you too far causing pain or injury.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Why should you do some mild cardiovascular exercise before you stretch?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 increase in body temperature will help with the elasticity of the muscles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Fat: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gram of fat = 9 calories</a:t>
            </a:r>
          </a:p>
          <a:p>
            <a:pPr marL="365760" marR="0" lvl="0" indent="-26416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Carbohydrates or Protein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 gram of carbohydrate or protein = 4 calories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Number of Calories in Nutrients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Six essential nutrients and their function in the body: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1. Carbohydrate: main source of energy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2. Protein: build, repair and maintain body cells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3. Fat: necessary for growth and repair of cells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4. Minerals: regulate the activities of the cell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5. Vitamins: growth and repair of cells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6. Water: essential for hydration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Six Essential Nutrients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6309" y="914400"/>
            <a:ext cx="8693022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50237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rgbClr val="050237"/>
                </a:solidFill>
                <a:latin typeface="Rambla"/>
                <a:ea typeface="Rambla"/>
                <a:cs typeface="Rambla"/>
                <a:sym typeface="Rambla"/>
              </a:rPr>
              <a:t>Six Essential Nutrients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6146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Two common myths and facts about nutrition: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Skipping meals is a good way to lose weight?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Myth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Skipping meals increases the appetite and typically you eat more in fewer meals if a meal is skipped.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Fact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 protein diets are best for losing weight?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Myth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 protein diets lose weight quickly through water weight, but are not good at maintaining weight loss.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Fact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369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Myths and Facts about Nutrition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How is calcium important for health and what can you do to keep your bones strong?</a:t>
            </a:r>
          </a:p>
          <a:p>
            <a:pPr marL="621792" marR="0" lvl="1" indent="-240791" algn="l" rtl="0"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Calcium helps maintain and improve bone strength.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Calcium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219200"/>
            <a:ext cx="6034087" cy="452596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641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Dynamic: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Stretching muscles in motions you perform in competition.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PNF: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Stretching that involves contracting, then relaxing the muscle before you stretch.</a:t>
            </a:r>
          </a:p>
          <a:p>
            <a:pPr marL="859536" marR="0" lvl="2" indent="-237236" algn="l" rtl="0">
              <a:lnSpc>
                <a:spcPct val="90000"/>
              </a:lnSpc>
              <a:spcBef>
                <a:spcPts val="350"/>
              </a:spcBef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1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Proprioceptive Neuromuscular Facilitation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Static: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Stretching slowly as far as you can, then holding the stretch for several seconds.</a:t>
            </a:r>
          </a:p>
          <a:p>
            <a:pPr marL="365760" marR="0" lvl="0" indent="-26416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ymbol"/>
              <a:buChar char="●"/>
            </a:pPr>
            <a:r>
              <a:rPr lang="en-US" sz="2700" b="1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Ballistic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</a:p>
          <a:p>
            <a:pPr marL="621792" marR="0" lvl="1" indent="-24079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300" b="0" i="0" u="none" strike="noStrike" cap="none" baseline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Gentle bouncing motions while you stretch</a:t>
            </a:r>
          </a:p>
          <a:p>
            <a:pPr marL="621792" marR="0" lvl="1" indent="-94741" algn="l" rtl="0">
              <a:lnSpc>
                <a:spcPct val="90000"/>
              </a:lnSpc>
              <a:spcBef>
                <a:spcPts val="324"/>
              </a:spcBef>
              <a:buClr>
                <a:schemeClr val="accent1"/>
              </a:buClr>
              <a:buFont typeface="Verdana"/>
              <a:buNone/>
            </a:pPr>
            <a:endParaRPr sz="2300" b="0" i="0" u="none" strike="noStrike" cap="none" baseline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Types of Stretches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2186781"/>
            <a:ext cx="8458198" cy="4137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	PNF 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295400"/>
            <a:ext cx="4419599" cy="52923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Static Strecthing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2"/>
              </a:buClr>
              <a:buSzPct val="25000"/>
              <a:buFont typeface="Rambla"/>
              <a:buNone/>
            </a:pPr>
            <a:r>
              <a:rPr lang="en-US" sz="4100" b="1" i="0" u="none" strike="noStrike" cap="none" baseline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Dynamic Stretching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Westlake Theme">
  <a:themeElements>
    <a:clrScheme name="Custom 1">
      <a:dk1>
        <a:srgbClr val="050237"/>
      </a:dk1>
      <a:lt1>
        <a:srgbClr val="AEC8E1"/>
      </a:lt1>
      <a:dk2>
        <a:srgbClr val="050237"/>
      </a:dk2>
      <a:lt2>
        <a:srgbClr val="AEC8E1"/>
      </a:lt2>
      <a:accent1>
        <a:srgbClr val="050237"/>
      </a:accent1>
      <a:accent2>
        <a:srgbClr val="C5B358"/>
      </a:accent2>
      <a:accent3>
        <a:srgbClr val="AEC8E1"/>
      </a:accent3>
      <a:accent4>
        <a:srgbClr val="AEC8E1"/>
      </a:accent4>
      <a:accent5>
        <a:srgbClr val="AEC8E1"/>
      </a:accent5>
      <a:accent6>
        <a:srgbClr val="AEC8E1"/>
      </a:accent6>
      <a:hlink>
        <a:srgbClr val="AEC8E1"/>
      </a:hlink>
      <a:folHlink>
        <a:srgbClr val="AEC8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1206</Words>
  <Application>Microsoft Macintosh PowerPoint</Application>
  <PresentationFormat>On-screen Show (4:3)</PresentationFormat>
  <Paragraphs>212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Rambla</vt:lpstr>
      <vt:lpstr>Westlake Theme</vt:lpstr>
      <vt:lpstr>Fitness for Life  </vt:lpstr>
      <vt:lpstr>Chapter 10 </vt:lpstr>
      <vt:lpstr>Range of Motion vs. Stretching</vt:lpstr>
      <vt:lpstr>Stretching</vt:lpstr>
      <vt:lpstr>Stretching</vt:lpstr>
      <vt:lpstr>Types of Stretches </vt:lpstr>
      <vt:lpstr> PNF Stretching</vt:lpstr>
      <vt:lpstr>Static Strecthing</vt:lpstr>
      <vt:lpstr>Dynamic Stretching</vt:lpstr>
      <vt:lpstr>Dynamic Stretching</vt:lpstr>
      <vt:lpstr>Ballistic Stretching</vt:lpstr>
      <vt:lpstr>Conditions</vt:lpstr>
      <vt:lpstr>Hypermobility</vt:lpstr>
      <vt:lpstr>Arthritis</vt:lpstr>
      <vt:lpstr>Shin Splints</vt:lpstr>
      <vt:lpstr>Motivation</vt:lpstr>
      <vt:lpstr>Motivation</vt:lpstr>
      <vt:lpstr>Chapter 11 </vt:lpstr>
      <vt:lpstr>Strength Training</vt:lpstr>
      <vt:lpstr>Strength Training</vt:lpstr>
      <vt:lpstr>Muscle Fibers</vt:lpstr>
      <vt:lpstr>Strength Training</vt:lpstr>
      <vt:lpstr>Exercises</vt:lpstr>
      <vt:lpstr>Isometric Exercise</vt:lpstr>
      <vt:lpstr>Isokinetic</vt:lpstr>
      <vt:lpstr>Isotonic</vt:lpstr>
      <vt:lpstr>Muscle Tissue</vt:lpstr>
      <vt:lpstr>Muscle Tissues</vt:lpstr>
      <vt:lpstr>Chapter 12 </vt:lpstr>
      <vt:lpstr>Muscle Endurance</vt:lpstr>
      <vt:lpstr>Ways to Improve Muscular Endurance</vt:lpstr>
      <vt:lpstr>Ways to Improve Muscular Endurance</vt:lpstr>
      <vt:lpstr>Supplements and Muscle Improving Substances</vt:lpstr>
      <vt:lpstr>Side Effects of Steroids</vt:lpstr>
      <vt:lpstr>Chapter 14 </vt:lpstr>
      <vt:lpstr>Nutrition</vt:lpstr>
      <vt:lpstr>Types of Nutrients </vt:lpstr>
      <vt:lpstr>Types of Nutrients</vt:lpstr>
      <vt:lpstr>Types of Nutrients</vt:lpstr>
      <vt:lpstr>Number of Calories in Nutrients</vt:lpstr>
      <vt:lpstr>Six Essential Nutrients</vt:lpstr>
      <vt:lpstr>Six Essential Nutrients</vt:lpstr>
      <vt:lpstr>Myths and Facts about Nutrition</vt:lpstr>
      <vt:lpstr>Calcium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for Life  </dc:title>
  <cp:lastModifiedBy>Daren Ward</cp:lastModifiedBy>
  <cp:revision>1</cp:revision>
  <dcterms:modified xsi:type="dcterms:W3CDTF">2015-10-29T16:57:50Z</dcterms:modified>
</cp:coreProperties>
</file>