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8" r:id="rId7"/>
    <p:sldId id="269" r:id="rId8"/>
    <p:sldId id="262" r:id="rId9"/>
    <p:sldId id="263" r:id="rId10"/>
    <p:sldId id="288" r:id="rId11"/>
    <p:sldId id="264" r:id="rId12"/>
    <p:sldId id="265" r:id="rId13"/>
    <p:sldId id="267" r:id="rId14"/>
    <p:sldId id="266" r:id="rId15"/>
    <p:sldId id="271" r:id="rId16"/>
    <p:sldId id="270" r:id="rId17"/>
    <p:sldId id="272" r:id="rId18"/>
    <p:sldId id="278" r:id="rId19"/>
    <p:sldId id="273" r:id="rId20"/>
    <p:sldId id="274" r:id="rId21"/>
    <p:sldId id="275" r:id="rId22"/>
    <p:sldId id="276" r:id="rId23"/>
    <p:sldId id="277" r:id="rId24"/>
    <p:sldId id="279"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E4D7D5-3A8E-4423-9F80-CAE3CF707EEE}" type="datetimeFigureOut">
              <a:rPr lang="en-US" smtClean="0"/>
              <a:pPr/>
              <a:t>8/11/2014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997CB51-42DD-46C2-96D3-EC9ABC83F1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97CB51-42DD-46C2-96D3-EC9ABC83F1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97CB51-42DD-46C2-96D3-EC9ABC83F1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97CB51-42DD-46C2-96D3-EC9ABC83F1F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97CB51-42DD-46C2-96D3-EC9ABC83F1F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97CB51-42DD-46C2-96D3-EC9ABC83F1F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97CB51-42DD-46C2-96D3-EC9ABC83F1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97CB51-42DD-46C2-96D3-EC9ABC83F1F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E4D7D5-3A8E-4423-9F80-CAE3CF707EEE}" type="datetimeFigureOut">
              <a:rPr lang="en-US" smtClean="0"/>
              <a:pPr/>
              <a:t>8/11/2014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97CB51-42DD-46C2-96D3-EC9ABC83F1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E4D7D5-3A8E-4423-9F80-CAE3CF707EEE}" type="datetimeFigureOut">
              <a:rPr lang="en-US" smtClean="0"/>
              <a:pPr/>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97CB51-42DD-46C2-96D3-EC9ABC83F1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E4D7D5-3A8E-4423-9F80-CAE3CF707EEE}" type="datetimeFigureOut">
              <a:rPr lang="en-US" smtClean="0"/>
              <a:pPr/>
              <a:t>8/11/2014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997CB51-42DD-46C2-96D3-EC9ABC83F1F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E4D7D5-3A8E-4423-9F80-CAE3CF707EEE}" type="datetimeFigureOut">
              <a:rPr lang="en-US" smtClean="0"/>
              <a:pPr/>
              <a:t>8/11/2014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97CB51-42DD-46C2-96D3-EC9ABC83F1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effectLst>
                  <a:outerShdw blurRad="38100" dist="38100" dir="2700000" algn="tl">
                    <a:srgbClr val="000000">
                      <a:alpha val="43137"/>
                    </a:srgbClr>
                  </a:outerShdw>
                </a:effectLst>
              </a:rPr>
              <a:t>Fitness for Life</a:t>
            </a:r>
            <a:r>
              <a:rPr lang="en-US" dirty="0" smtClean="0"/>
              <a:t> </a:t>
            </a:r>
            <a:br>
              <a:rPr lang="en-US" dirty="0" smtClean="0"/>
            </a:br>
            <a:endParaRPr lang="en-US" dirty="0"/>
          </a:p>
        </p:txBody>
      </p:sp>
      <p:sp>
        <p:nvSpPr>
          <p:cNvPr id="6" name="Subtitle 5"/>
          <p:cNvSpPr>
            <a:spLocks noGrp="1"/>
          </p:cNvSpPr>
          <p:nvPr>
            <p:ph type="subTitle" idx="1"/>
          </p:nvPr>
        </p:nvSpPr>
        <p:spPr/>
        <p:txBody>
          <a:bodyPr/>
          <a:lstStyle/>
          <a:p>
            <a:r>
              <a:rPr lang="en-US" sz="3500" dirty="0" smtClean="0"/>
              <a:t>Unit 2</a:t>
            </a:r>
            <a:endParaRPr lang="en-US" sz="3500" dirty="0"/>
          </a:p>
        </p:txBody>
      </p:sp>
      <p:pic>
        <p:nvPicPr>
          <p:cNvPr id="1026" name="Picture 2"/>
          <p:cNvPicPr>
            <a:picLocks noChangeAspect="1" noChangeArrowheads="1"/>
          </p:cNvPicPr>
          <p:nvPr/>
        </p:nvPicPr>
        <p:blipFill>
          <a:blip r:embed="rId2" cstate="print"/>
          <a:srcRect/>
          <a:stretch>
            <a:fillRect/>
          </a:stretch>
        </p:blipFill>
        <p:spPr bwMode="auto">
          <a:xfrm>
            <a:off x="609600" y="3962400"/>
            <a:ext cx="2108670" cy="2473405"/>
          </a:xfrm>
          <a:prstGeom prst="rect">
            <a:avLst/>
          </a:prstGeom>
          <a:ln>
            <a:headEnd/>
            <a:tailEnd/>
          </a:ln>
        </p:spPr>
        <p:style>
          <a:lnRef idx="1">
            <a:schemeClr val="accent1"/>
          </a:lnRef>
          <a:fillRef idx="3">
            <a:schemeClr val="accent1"/>
          </a:fillRef>
          <a:effectRef idx="2">
            <a:schemeClr val="accent1"/>
          </a:effectRef>
          <a:fontRef idx="minor">
            <a:schemeClr val="lt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ody diagram.jpg"/>
          <p:cNvPicPr>
            <a:picLocks noGrp="1" noChangeAspect="1"/>
          </p:cNvPicPr>
          <p:nvPr>
            <p:ph idx="1"/>
          </p:nvPr>
        </p:nvPicPr>
        <p:blipFill>
          <a:blip r:embed="rId2" cstate="print"/>
          <a:stretch>
            <a:fillRect/>
          </a:stretch>
        </p:blipFill>
        <p:spPr>
          <a:xfrm>
            <a:off x="2515280" y="1481138"/>
            <a:ext cx="4113439" cy="4525962"/>
          </a:xfrm>
        </p:spPr>
      </p:pic>
      <p:sp>
        <p:nvSpPr>
          <p:cNvPr id="3" name="Title 2"/>
          <p:cNvSpPr>
            <a:spLocks noGrp="1"/>
          </p:cNvSpPr>
          <p:nvPr>
            <p:ph type="title"/>
          </p:nvPr>
        </p:nvSpPr>
        <p:spPr/>
        <p:txBody>
          <a:bodyPr/>
          <a:lstStyle/>
          <a:p>
            <a:pPr algn="ctr"/>
            <a:r>
              <a:rPr lang="en-US" dirty="0" smtClean="0"/>
              <a:t>MUSCULAR SYSTEM</a:t>
            </a:r>
            <a:endParaRPr lang="en-US" dirty="0"/>
          </a:p>
        </p:txBody>
      </p:sp>
    </p:spTree>
    <p:extLst>
      <p:ext uri="{BB962C8B-B14F-4D97-AF65-F5344CB8AC3E}">
        <p14:creationId xmlns:p14="http://schemas.microsoft.com/office/powerpoint/2010/main" val="3160828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Cholesterol:</a:t>
            </a:r>
          </a:p>
          <a:p>
            <a:pPr lvl="1"/>
            <a:r>
              <a:rPr lang="en-US" dirty="0" smtClean="0"/>
              <a:t>a fatlike substance found in meats, dairy and egg yolks. </a:t>
            </a:r>
          </a:p>
          <a:p>
            <a:r>
              <a:rPr lang="en-US" dirty="0" smtClean="0"/>
              <a:t>Lipoproteins:</a:t>
            </a:r>
          </a:p>
          <a:p>
            <a:pPr lvl="1"/>
            <a:r>
              <a:rPr lang="en-US" dirty="0" smtClean="0"/>
              <a:t>Carriers of cholesterol in the blood</a:t>
            </a:r>
            <a:endParaRPr lang="en-US" dirty="0"/>
          </a:p>
        </p:txBody>
      </p:sp>
      <p:sp>
        <p:nvSpPr>
          <p:cNvPr id="3" name="Title 2"/>
          <p:cNvSpPr>
            <a:spLocks noGrp="1"/>
          </p:cNvSpPr>
          <p:nvPr>
            <p:ph type="title"/>
          </p:nvPr>
        </p:nvSpPr>
        <p:spPr/>
        <p:txBody>
          <a:bodyPr/>
          <a:lstStyle/>
          <a:p>
            <a:pPr algn="ctr"/>
            <a:r>
              <a:rPr lang="en-US" dirty="0" smtClean="0"/>
              <a:t>Cholesterol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types of lipoproteins </a:t>
            </a:r>
          </a:p>
          <a:p>
            <a:pPr lvl="1"/>
            <a:r>
              <a:rPr lang="en-US" dirty="0" smtClean="0"/>
              <a:t>LDL</a:t>
            </a:r>
          </a:p>
          <a:p>
            <a:pPr lvl="2"/>
            <a:r>
              <a:rPr lang="en-US" dirty="0" smtClean="0"/>
              <a:t>Low-density lipoproteins: bad cholesterol; stay in the body and can cause atherosclerosis</a:t>
            </a:r>
          </a:p>
          <a:p>
            <a:pPr lvl="1"/>
            <a:r>
              <a:rPr lang="en-US" dirty="0" smtClean="0"/>
              <a:t>HDL</a:t>
            </a:r>
          </a:p>
          <a:p>
            <a:pPr lvl="2"/>
            <a:r>
              <a:rPr lang="en-US" dirty="0" smtClean="0"/>
              <a:t>High-density lipoproteins: good cholesterol; help prevent atherosclerosis by carrying excess LDLs out of the body.</a:t>
            </a:r>
          </a:p>
          <a:p>
            <a:endParaRPr lang="en-US" dirty="0"/>
          </a:p>
        </p:txBody>
      </p:sp>
      <p:sp>
        <p:nvSpPr>
          <p:cNvPr id="3" name="Title 2"/>
          <p:cNvSpPr>
            <a:spLocks noGrp="1"/>
          </p:cNvSpPr>
          <p:nvPr>
            <p:ph type="title"/>
          </p:nvPr>
        </p:nvSpPr>
        <p:spPr/>
        <p:txBody>
          <a:bodyPr/>
          <a:lstStyle/>
          <a:p>
            <a:pPr algn="ctr"/>
            <a:r>
              <a:rPr lang="en-US" dirty="0" smtClean="0"/>
              <a:t>Cholesterol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descr="The-Roles-of-Cholesterol.jpg"/>
          <p:cNvPicPr>
            <a:picLocks noGrp="1" noChangeAspect="1"/>
          </p:cNvPicPr>
          <p:nvPr>
            <p:ph idx="1"/>
          </p:nvPr>
        </p:nvPicPr>
        <p:blipFill>
          <a:blip r:embed="rId2" cstate="print"/>
          <a:stretch>
            <a:fillRect/>
          </a:stretch>
        </p:blipFill>
        <p:spPr>
          <a:xfrm>
            <a:off x="1714500" y="919758"/>
            <a:ext cx="5715000" cy="501848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can cholesterol be dangerous to your health?</a:t>
            </a:r>
          </a:p>
          <a:p>
            <a:pPr lvl="1"/>
            <a:r>
              <a:rPr lang="en-US" dirty="0" smtClean="0"/>
              <a:t>High levels of LDLs can cause atherosclerosis and heart disease</a:t>
            </a:r>
          </a:p>
          <a:p>
            <a:r>
              <a:rPr lang="en-US" dirty="0" smtClean="0"/>
              <a:t>What types of food have good/bad types of cholesterol?</a:t>
            </a:r>
          </a:p>
          <a:p>
            <a:pPr lvl="1"/>
            <a:r>
              <a:rPr lang="en-US" dirty="0" smtClean="0"/>
              <a:t>Bad: fried, fatty foods (high levels of LDLs)</a:t>
            </a:r>
          </a:p>
          <a:p>
            <a:pPr lvl="1"/>
            <a:r>
              <a:rPr lang="en-US" dirty="0" smtClean="0"/>
              <a:t>Good: grains, omega 3 fatty-acids, nuts</a:t>
            </a:r>
          </a:p>
          <a:p>
            <a:pPr lvl="1"/>
            <a:endParaRPr lang="en-US" dirty="0"/>
          </a:p>
        </p:txBody>
      </p:sp>
      <p:sp>
        <p:nvSpPr>
          <p:cNvPr id="3" name="Title 2"/>
          <p:cNvSpPr>
            <a:spLocks noGrp="1"/>
          </p:cNvSpPr>
          <p:nvPr>
            <p:ph type="title"/>
          </p:nvPr>
        </p:nvSpPr>
        <p:spPr/>
        <p:txBody>
          <a:bodyPr/>
          <a:lstStyle/>
          <a:p>
            <a:pPr algn="ctr"/>
            <a:r>
              <a:rPr lang="en-US" dirty="0" smtClean="0"/>
              <a:t>Cholesterol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smtClean="0">
                <a:effectLst>
                  <a:outerShdw blurRad="38100" dist="38100" dir="2700000" algn="tl">
                    <a:srgbClr val="000000">
                      <a:alpha val="43137"/>
                    </a:srgbClr>
                  </a:outerShdw>
                </a:effectLst>
              </a:rPr>
              <a:t>Chapter 8</a:t>
            </a:r>
            <a:r>
              <a:rPr lang="en-US" dirty="0" smtClean="0"/>
              <a:t/>
            </a:r>
            <a:br>
              <a:rPr lang="en-US" dirty="0" smtClean="0"/>
            </a:br>
            <a:endParaRPr lang="en-US" dirty="0"/>
          </a:p>
        </p:txBody>
      </p:sp>
      <p:sp>
        <p:nvSpPr>
          <p:cNvPr id="6" name="Subtitle 5"/>
          <p:cNvSpPr>
            <a:spLocks noGrp="1"/>
          </p:cNvSpPr>
          <p:nvPr>
            <p:ph type="subTitle" idx="1"/>
          </p:nvPr>
        </p:nvSpPr>
        <p:spPr/>
        <p:txBody>
          <a:bodyPr/>
          <a:lstStyle/>
          <a:p>
            <a:endParaRPr lang="en-US" sz="3500" dirty="0"/>
          </a:p>
        </p:txBody>
      </p:sp>
      <p:pic>
        <p:nvPicPr>
          <p:cNvPr id="1026" name="Picture 2"/>
          <p:cNvPicPr>
            <a:picLocks noChangeAspect="1" noChangeArrowheads="1"/>
          </p:cNvPicPr>
          <p:nvPr/>
        </p:nvPicPr>
        <p:blipFill>
          <a:blip r:embed="rId2" cstate="print"/>
          <a:srcRect/>
          <a:stretch>
            <a:fillRect/>
          </a:stretch>
        </p:blipFill>
        <p:spPr bwMode="auto">
          <a:xfrm>
            <a:off x="609600" y="3962400"/>
            <a:ext cx="2108670" cy="2473405"/>
          </a:xfrm>
          <a:prstGeom prst="rect">
            <a:avLst/>
          </a:prstGeom>
          <a:ln>
            <a:headEnd/>
            <a:tailEnd/>
          </a:ln>
        </p:spPr>
        <p:style>
          <a:lnRef idx="1">
            <a:schemeClr val="accent1"/>
          </a:lnRef>
          <a:fillRef idx="3">
            <a:schemeClr val="accent1"/>
          </a:fillRef>
          <a:effectRef idx="2">
            <a:schemeClr val="accent1"/>
          </a:effectRef>
          <a:fontRef idx="minor">
            <a:schemeClr val="lt1"/>
          </a:fontRef>
        </p:style>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Active Aerobics:	</a:t>
            </a:r>
          </a:p>
          <a:p>
            <a:pPr lvl="1"/>
            <a:r>
              <a:rPr lang="en-US" dirty="0" smtClean="0"/>
              <a:t>Activities that are vigorous enough to bring your heart rate into the target zone.</a:t>
            </a:r>
          </a:p>
          <a:p>
            <a:pPr lvl="1"/>
            <a:r>
              <a:rPr lang="en-US" dirty="0" smtClean="0"/>
              <a:t>Aerobic:</a:t>
            </a:r>
          </a:p>
          <a:p>
            <a:pPr lvl="2"/>
            <a:r>
              <a:rPr lang="en-US" dirty="0" smtClean="0"/>
              <a:t>Means “with oxygen”</a:t>
            </a:r>
          </a:p>
          <a:p>
            <a:pPr lvl="1"/>
            <a:r>
              <a:rPr lang="en-US" dirty="0" smtClean="0"/>
              <a:t>Why would active aerobics be one of the most beneficial types of activity?</a:t>
            </a:r>
          </a:p>
          <a:p>
            <a:pPr lvl="2"/>
            <a:r>
              <a:rPr lang="en-US" dirty="0" smtClean="0"/>
              <a:t>It directly enhances and improves your cardiovascular system</a:t>
            </a:r>
          </a:p>
          <a:p>
            <a:pPr lvl="1"/>
            <a:r>
              <a:rPr lang="en-US" dirty="0" smtClean="0"/>
              <a:t>Circuit Training:</a:t>
            </a:r>
          </a:p>
          <a:p>
            <a:pPr lvl="2"/>
            <a:r>
              <a:rPr lang="en-US" dirty="0" smtClean="0"/>
              <a:t>Performing several different activities one after another during a workout</a:t>
            </a:r>
          </a:p>
          <a:p>
            <a:endParaRPr lang="en-US" dirty="0" smtClean="0"/>
          </a:p>
        </p:txBody>
      </p:sp>
      <p:sp>
        <p:nvSpPr>
          <p:cNvPr id="3" name="Title 2"/>
          <p:cNvSpPr>
            <a:spLocks noGrp="1"/>
          </p:cNvSpPr>
          <p:nvPr>
            <p:ph type="title"/>
          </p:nvPr>
        </p:nvSpPr>
        <p:spPr/>
        <p:txBody>
          <a:bodyPr/>
          <a:lstStyle/>
          <a:p>
            <a:pPr algn="ctr"/>
            <a:r>
              <a:rPr lang="en-US" dirty="0" smtClean="0"/>
              <a:t>Active Aerobics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Examples of Active Aerobics:</a:t>
            </a:r>
          </a:p>
          <a:p>
            <a:pPr lvl="1"/>
            <a:r>
              <a:rPr lang="en-US" dirty="0" smtClean="0"/>
              <a:t>Running</a:t>
            </a:r>
          </a:p>
          <a:p>
            <a:pPr lvl="1"/>
            <a:r>
              <a:rPr lang="en-US" dirty="0" smtClean="0"/>
              <a:t>Biking</a:t>
            </a:r>
          </a:p>
          <a:p>
            <a:pPr lvl="1"/>
            <a:r>
              <a:rPr lang="en-US" dirty="0" smtClean="0"/>
              <a:t>Swimming</a:t>
            </a:r>
          </a:p>
          <a:p>
            <a:pPr lvl="1"/>
            <a:r>
              <a:rPr lang="en-US" dirty="0" smtClean="0"/>
              <a:t>Skating</a:t>
            </a:r>
          </a:p>
          <a:p>
            <a:pPr lvl="1"/>
            <a:r>
              <a:rPr lang="en-US" dirty="0" smtClean="0"/>
              <a:t>P90X</a:t>
            </a:r>
          </a:p>
          <a:p>
            <a:pPr lvl="1"/>
            <a:r>
              <a:rPr lang="en-US" dirty="0" err="1" smtClean="0"/>
              <a:t>TaeBo</a:t>
            </a:r>
            <a:endParaRPr lang="en-US" dirty="0" smtClean="0"/>
          </a:p>
          <a:p>
            <a:pPr lvl="1"/>
            <a:r>
              <a:rPr lang="en-US" dirty="0" smtClean="0"/>
              <a:t>Any activity that is going to elevate your heart rate into the target zone.</a:t>
            </a:r>
            <a:endParaRPr lang="en-US" dirty="0"/>
          </a:p>
        </p:txBody>
      </p:sp>
      <p:sp>
        <p:nvSpPr>
          <p:cNvPr id="3" name="Title 2"/>
          <p:cNvSpPr>
            <a:spLocks noGrp="1"/>
          </p:cNvSpPr>
          <p:nvPr>
            <p:ph type="title"/>
          </p:nvPr>
        </p:nvSpPr>
        <p:spPr/>
        <p:txBody>
          <a:bodyPr/>
          <a:lstStyle/>
          <a:p>
            <a:pPr algn="ctr"/>
            <a:r>
              <a:rPr lang="en-US" dirty="0" smtClean="0"/>
              <a:t>Active Aerobics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7 Biomechanical Principles of Jogging:</a:t>
            </a:r>
          </a:p>
          <a:p>
            <a:pPr lvl="1"/>
            <a:r>
              <a:rPr lang="en-US" dirty="0" smtClean="0"/>
              <a:t>1. Use foot action appropriate for jogging</a:t>
            </a:r>
          </a:p>
          <a:p>
            <a:pPr lvl="1"/>
            <a:r>
              <a:rPr lang="en-US" dirty="0" smtClean="0"/>
              <a:t>2. Swing your legs and feet straight forward	</a:t>
            </a:r>
          </a:p>
          <a:p>
            <a:pPr lvl="1"/>
            <a:r>
              <a:rPr lang="en-US" dirty="0" smtClean="0"/>
              <a:t>3.	Swing your arms straight forward and backward</a:t>
            </a:r>
          </a:p>
          <a:p>
            <a:pPr lvl="1"/>
            <a:r>
              <a:rPr lang="en-US" dirty="0" smtClean="0"/>
              <a:t>4. Keep your trunk straight up and down</a:t>
            </a:r>
          </a:p>
          <a:p>
            <a:pPr lvl="1"/>
            <a:r>
              <a:rPr lang="en-US" dirty="0" smtClean="0"/>
              <a:t>5.	 Learn your own best pace</a:t>
            </a:r>
          </a:p>
          <a:p>
            <a:pPr lvl="1"/>
            <a:r>
              <a:rPr lang="en-US" dirty="0" smtClean="0"/>
              <a:t>6.	 Avoid running on hard surfaces</a:t>
            </a:r>
          </a:p>
          <a:p>
            <a:pPr lvl="1"/>
            <a:r>
              <a:rPr lang="en-US" dirty="0" smtClean="0"/>
              <a:t>7. Breathe easily</a:t>
            </a:r>
          </a:p>
          <a:p>
            <a:pPr lvl="1"/>
            <a:endParaRPr lang="en-US" dirty="0"/>
          </a:p>
        </p:txBody>
      </p:sp>
      <p:sp>
        <p:nvSpPr>
          <p:cNvPr id="3" name="Title 2"/>
          <p:cNvSpPr>
            <a:spLocks noGrp="1"/>
          </p:cNvSpPr>
          <p:nvPr>
            <p:ph type="title"/>
          </p:nvPr>
        </p:nvSpPr>
        <p:spPr/>
        <p:txBody>
          <a:bodyPr>
            <a:noAutofit/>
          </a:bodyPr>
          <a:lstStyle/>
          <a:p>
            <a:pPr algn="ctr"/>
            <a:r>
              <a:rPr lang="en-US" sz="3400" dirty="0" smtClean="0"/>
              <a:t>7 Biomechanical Principles of Jogging</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Active Recreation:</a:t>
            </a:r>
          </a:p>
          <a:p>
            <a:pPr lvl="1"/>
            <a:r>
              <a:rPr lang="en-US" dirty="0" smtClean="0"/>
              <a:t>Activities that are fun and typically non-competitive and are not meant for fitness, but can enhance one’s level of fitness.</a:t>
            </a:r>
          </a:p>
          <a:p>
            <a:pPr lvl="1"/>
            <a:r>
              <a:rPr lang="en-US" dirty="0" smtClean="0"/>
              <a:t>Examples:</a:t>
            </a:r>
          </a:p>
          <a:p>
            <a:pPr lvl="2"/>
            <a:r>
              <a:rPr lang="en-US" dirty="0" smtClean="0"/>
              <a:t>Backpacking</a:t>
            </a:r>
          </a:p>
          <a:p>
            <a:pPr lvl="2"/>
            <a:r>
              <a:rPr lang="en-US" dirty="0" smtClean="0"/>
              <a:t>Hiking</a:t>
            </a:r>
          </a:p>
          <a:p>
            <a:pPr lvl="2"/>
            <a:r>
              <a:rPr lang="en-US" dirty="0" smtClean="0"/>
              <a:t>Rock climbing</a:t>
            </a:r>
          </a:p>
          <a:p>
            <a:pPr lvl="2"/>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pPr algn="ctr"/>
            <a:r>
              <a:rPr lang="en-US" dirty="0" smtClean="0"/>
              <a:t>Active Recreation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smtClean="0">
                <a:effectLst>
                  <a:outerShdw blurRad="38100" dist="38100" dir="2700000" algn="tl">
                    <a:srgbClr val="000000">
                      <a:alpha val="43137"/>
                    </a:srgbClr>
                  </a:outerShdw>
                </a:effectLst>
              </a:rPr>
              <a:t>Chapter 7</a:t>
            </a:r>
            <a:r>
              <a:rPr lang="en-US" dirty="0" smtClean="0"/>
              <a:t/>
            </a:r>
            <a:br>
              <a:rPr lang="en-US" dirty="0" smtClean="0"/>
            </a:br>
            <a:endParaRPr lang="en-US" dirty="0"/>
          </a:p>
        </p:txBody>
      </p:sp>
      <p:sp>
        <p:nvSpPr>
          <p:cNvPr id="6" name="Subtitle 5"/>
          <p:cNvSpPr>
            <a:spLocks noGrp="1"/>
          </p:cNvSpPr>
          <p:nvPr>
            <p:ph type="subTitle" idx="1"/>
          </p:nvPr>
        </p:nvSpPr>
        <p:spPr/>
        <p:txBody>
          <a:bodyPr/>
          <a:lstStyle/>
          <a:p>
            <a:endParaRPr lang="en-US" sz="3500" dirty="0"/>
          </a:p>
        </p:txBody>
      </p:sp>
      <p:pic>
        <p:nvPicPr>
          <p:cNvPr id="1026" name="Picture 2"/>
          <p:cNvPicPr>
            <a:picLocks noChangeAspect="1" noChangeArrowheads="1"/>
          </p:cNvPicPr>
          <p:nvPr/>
        </p:nvPicPr>
        <p:blipFill>
          <a:blip r:embed="rId2" cstate="print"/>
          <a:srcRect/>
          <a:stretch>
            <a:fillRect/>
          </a:stretch>
        </p:blipFill>
        <p:spPr bwMode="auto">
          <a:xfrm>
            <a:off x="609600" y="3962400"/>
            <a:ext cx="2108670" cy="2473405"/>
          </a:xfrm>
          <a:prstGeom prst="rect">
            <a:avLst/>
          </a:prstGeom>
          <a:ln>
            <a:headEnd/>
            <a:tailEnd/>
          </a:ln>
        </p:spPr>
        <p:style>
          <a:lnRef idx="1">
            <a:schemeClr val="accent1"/>
          </a:lnRef>
          <a:fillRef idx="3">
            <a:schemeClr val="accent1"/>
          </a:fillRef>
          <a:effectRef idx="2">
            <a:schemeClr val="accent1"/>
          </a:effectRef>
          <a:fontRef idx="minor">
            <a:schemeClr val="lt1"/>
          </a:fontRef>
        </p:style>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some good safety tips for performing active aerobics and active recreation?</a:t>
            </a:r>
          </a:p>
          <a:p>
            <a:pPr lvl="1"/>
            <a:r>
              <a:rPr lang="en-US" dirty="0" smtClean="0"/>
              <a:t>Wear proper safety equipment</a:t>
            </a:r>
          </a:p>
          <a:p>
            <a:pPr lvl="1"/>
            <a:r>
              <a:rPr lang="en-US" dirty="0" smtClean="0"/>
              <a:t>Use safe equipment</a:t>
            </a:r>
          </a:p>
          <a:p>
            <a:pPr lvl="1"/>
            <a:r>
              <a:rPr lang="en-US" dirty="0" smtClean="0"/>
              <a:t>Get proper instruction</a:t>
            </a:r>
          </a:p>
          <a:p>
            <a:pPr lvl="1"/>
            <a:r>
              <a:rPr lang="en-US" dirty="0" smtClean="0"/>
              <a:t>Perform within the limits of your current skills</a:t>
            </a:r>
          </a:p>
          <a:p>
            <a:pPr lvl="1"/>
            <a:r>
              <a:rPr lang="en-US" dirty="0" smtClean="0"/>
              <a:t>Plan ahead</a:t>
            </a:r>
            <a:endParaRPr lang="en-US" dirty="0"/>
          </a:p>
        </p:txBody>
      </p:sp>
      <p:sp>
        <p:nvSpPr>
          <p:cNvPr id="3" name="Title 2"/>
          <p:cNvSpPr>
            <a:spLocks noGrp="1"/>
          </p:cNvSpPr>
          <p:nvPr>
            <p:ph type="title"/>
          </p:nvPr>
        </p:nvSpPr>
        <p:spPr/>
        <p:txBody>
          <a:bodyPr>
            <a:normAutofit/>
          </a:bodyPr>
          <a:lstStyle/>
          <a:p>
            <a:pPr algn="ctr"/>
            <a:r>
              <a:rPr lang="en-US" sz="3500" dirty="0" smtClean="0"/>
              <a:t>Active Aerobics vs. Active Recreation</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is it important to include in your activity plan, choices from the active aerobics and active recreation part of the Physical Activity Pyramid?</a:t>
            </a:r>
          </a:p>
          <a:p>
            <a:pPr lvl="1"/>
            <a:r>
              <a:rPr lang="en-US" dirty="0" smtClean="0"/>
              <a:t>For variety – active recreation can be done as lifestyle activities, whereas aerobic exercise can be more vigorous and structured.</a:t>
            </a:r>
            <a:endParaRPr lang="en-US" dirty="0"/>
          </a:p>
        </p:txBody>
      </p:sp>
      <p:sp>
        <p:nvSpPr>
          <p:cNvPr id="3" name="Title 2"/>
          <p:cNvSpPr>
            <a:spLocks noGrp="1"/>
          </p:cNvSpPr>
          <p:nvPr>
            <p:ph type="title"/>
          </p:nvPr>
        </p:nvSpPr>
        <p:spPr/>
        <p:txBody>
          <a:bodyPr>
            <a:normAutofit/>
          </a:bodyPr>
          <a:lstStyle/>
          <a:p>
            <a:pPr algn="ctr"/>
            <a:r>
              <a:rPr lang="en-US" sz="3500" dirty="0" smtClean="0"/>
              <a:t>Active Aerobics vs. Active Recreation</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Leisure time:</a:t>
            </a:r>
          </a:p>
          <a:p>
            <a:pPr lvl="1"/>
            <a:r>
              <a:rPr lang="en-US" dirty="0" smtClean="0"/>
              <a:t>Time free from work, school, homework and jobs</a:t>
            </a:r>
          </a:p>
          <a:p>
            <a:r>
              <a:rPr lang="en-US" dirty="0" smtClean="0"/>
              <a:t>Recreational activity: </a:t>
            </a:r>
          </a:p>
          <a:p>
            <a:pPr lvl="1"/>
            <a:r>
              <a:rPr lang="en-US" dirty="0" smtClean="0"/>
              <a:t>Activity done during leisure time to refresh and rejuvenate you.</a:t>
            </a:r>
          </a:p>
          <a:p>
            <a:r>
              <a:rPr lang="en-US" dirty="0" smtClean="0"/>
              <a:t>Examples:</a:t>
            </a:r>
          </a:p>
          <a:p>
            <a:pPr lvl="1"/>
            <a:r>
              <a:rPr lang="en-US" dirty="0" smtClean="0"/>
              <a:t>Video games</a:t>
            </a:r>
          </a:p>
          <a:p>
            <a:pPr lvl="1"/>
            <a:r>
              <a:rPr lang="en-US" dirty="0" smtClean="0"/>
              <a:t>Watching movies</a:t>
            </a:r>
          </a:p>
          <a:p>
            <a:pPr lvl="1"/>
            <a:r>
              <a:rPr lang="en-US" dirty="0" err="1" smtClean="0"/>
              <a:t>Facebook</a:t>
            </a:r>
            <a:endParaRPr lang="en-US" dirty="0" smtClean="0"/>
          </a:p>
          <a:p>
            <a:pPr lvl="1"/>
            <a:r>
              <a:rPr lang="en-US" dirty="0" smtClean="0"/>
              <a:t>Etc…</a:t>
            </a:r>
            <a:endParaRPr lang="en-US" dirty="0"/>
          </a:p>
        </p:txBody>
      </p:sp>
      <p:sp>
        <p:nvSpPr>
          <p:cNvPr id="3" name="Title 2"/>
          <p:cNvSpPr>
            <a:spLocks noGrp="1"/>
          </p:cNvSpPr>
          <p:nvPr>
            <p:ph type="title"/>
          </p:nvPr>
        </p:nvSpPr>
        <p:spPr/>
        <p:txBody>
          <a:bodyPr>
            <a:normAutofit fontScale="90000"/>
          </a:bodyPr>
          <a:lstStyle/>
          <a:p>
            <a:pPr algn="ctr"/>
            <a:r>
              <a:rPr lang="en-US" sz="3900" dirty="0" smtClean="0"/>
              <a:t>Leisure Time &amp; Recreational Activity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According the statistics, 72% of boys and 52% of girls are vigorously active 3x a week. Why do you think girls are lower than boys?  What suggestions do you have that might help change these statistics?</a:t>
            </a:r>
          </a:p>
          <a:p>
            <a:pPr lvl="1"/>
            <a:r>
              <a:rPr lang="en-US" dirty="0" smtClean="0"/>
              <a:t>More boys are involved in varsity sports than girls and their practices would be considered vigorous activity.  Additionally boys are more likely to go out and play sports with their friends than girls.</a:t>
            </a:r>
          </a:p>
          <a:p>
            <a:endParaRPr lang="en-US" dirty="0"/>
          </a:p>
        </p:txBody>
      </p:sp>
      <p:sp>
        <p:nvSpPr>
          <p:cNvPr id="3" name="Title 2"/>
          <p:cNvSpPr>
            <a:spLocks noGrp="1"/>
          </p:cNvSpPr>
          <p:nvPr>
            <p:ph type="title"/>
          </p:nvPr>
        </p:nvSpPr>
        <p:spPr/>
        <p:txBody>
          <a:bodyPr/>
          <a:lstStyle/>
          <a:p>
            <a:pPr algn="ctr"/>
            <a:r>
              <a:rPr lang="en-US" dirty="0" smtClean="0"/>
              <a:t>Boys vs. Girls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smtClean="0">
                <a:effectLst>
                  <a:outerShdw blurRad="38100" dist="38100" dir="2700000" algn="tl">
                    <a:srgbClr val="000000">
                      <a:alpha val="43137"/>
                    </a:srgbClr>
                  </a:outerShdw>
                </a:effectLst>
              </a:rPr>
              <a:t>Chapter 9</a:t>
            </a:r>
            <a:r>
              <a:rPr lang="en-US" dirty="0" smtClean="0"/>
              <a:t/>
            </a:r>
            <a:br>
              <a:rPr lang="en-US" dirty="0" smtClean="0"/>
            </a:br>
            <a:endParaRPr lang="en-US" dirty="0"/>
          </a:p>
        </p:txBody>
      </p:sp>
      <p:sp>
        <p:nvSpPr>
          <p:cNvPr id="6" name="Subtitle 5"/>
          <p:cNvSpPr>
            <a:spLocks noGrp="1"/>
          </p:cNvSpPr>
          <p:nvPr>
            <p:ph type="subTitle" idx="1"/>
          </p:nvPr>
        </p:nvSpPr>
        <p:spPr/>
        <p:txBody>
          <a:bodyPr/>
          <a:lstStyle/>
          <a:p>
            <a:endParaRPr lang="en-US" sz="3500" dirty="0"/>
          </a:p>
        </p:txBody>
      </p:sp>
      <p:pic>
        <p:nvPicPr>
          <p:cNvPr id="1026" name="Picture 2"/>
          <p:cNvPicPr>
            <a:picLocks noChangeAspect="1" noChangeArrowheads="1"/>
          </p:cNvPicPr>
          <p:nvPr/>
        </p:nvPicPr>
        <p:blipFill>
          <a:blip r:embed="rId2" cstate="print"/>
          <a:srcRect/>
          <a:stretch>
            <a:fillRect/>
          </a:stretch>
        </p:blipFill>
        <p:spPr bwMode="auto">
          <a:xfrm>
            <a:off x="609600" y="3962400"/>
            <a:ext cx="2108670" cy="2473405"/>
          </a:xfrm>
          <a:prstGeom prst="rect">
            <a:avLst/>
          </a:prstGeom>
          <a:ln>
            <a:headEnd/>
            <a:tailEnd/>
          </a:ln>
        </p:spPr>
        <p:style>
          <a:lnRef idx="1">
            <a:schemeClr val="accent1"/>
          </a:lnRef>
          <a:fillRef idx="3">
            <a:schemeClr val="accent1"/>
          </a:fillRef>
          <a:effectRef idx="2">
            <a:schemeClr val="accent1"/>
          </a:effectRef>
          <a:fontRef idx="minor">
            <a:schemeClr val="lt1"/>
          </a:fontRef>
        </p:style>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Sports</a:t>
            </a:r>
          </a:p>
          <a:p>
            <a:pPr lvl="1"/>
            <a:r>
              <a:rPr lang="en-US" dirty="0" smtClean="0"/>
              <a:t>Individual sports:</a:t>
            </a:r>
          </a:p>
          <a:p>
            <a:pPr lvl="2"/>
            <a:r>
              <a:rPr lang="en-US" dirty="0" smtClean="0"/>
              <a:t>Sports that you can participate in by yourself</a:t>
            </a:r>
          </a:p>
          <a:p>
            <a:pPr lvl="2"/>
            <a:r>
              <a:rPr lang="en-US" dirty="0" smtClean="0"/>
              <a:t>Examples:</a:t>
            </a:r>
          </a:p>
          <a:p>
            <a:pPr lvl="3"/>
            <a:r>
              <a:rPr lang="en-US" dirty="0" smtClean="0"/>
              <a:t>Running</a:t>
            </a:r>
          </a:p>
          <a:p>
            <a:pPr lvl="3"/>
            <a:r>
              <a:rPr lang="en-US" dirty="0" smtClean="0"/>
              <a:t>Swimming</a:t>
            </a:r>
          </a:p>
          <a:p>
            <a:pPr lvl="3"/>
            <a:r>
              <a:rPr lang="en-US" dirty="0" smtClean="0"/>
              <a:t>Biking</a:t>
            </a:r>
          </a:p>
          <a:p>
            <a:pPr lvl="3"/>
            <a:r>
              <a:rPr lang="en-US" dirty="0" smtClean="0"/>
              <a:t>Bowling</a:t>
            </a:r>
          </a:p>
          <a:p>
            <a:pPr lvl="3"/>
            <a:r>
              <a:rPr lang="en-US" dirty="0" smtClean="0"/>
              <a:t>XC Skiing</a:t>
            </a:r>
          </a:p>
          <a:p>
            <a:pPr lvl="3"/>
            <a:r>
              <a:rPr lang="en-US" dirty="0" smtClean="0"/>
              <a:t>Skiing/Snowboarding</a:t>
            </a:r>
            <a:endParaRPr lang="en-US" dirty="0"/>
          </a:p>
        </p:txBody>
      </p:sp>
      <p:sp>
        <p:nvSpPr>
          <p:cNvPr id="3" name="Title 2"/>
          <p:cNvSpPr>
            <a:spLocks noGrp="1"/>
          </p:cNvSpPr>
          <p:nvPr>
            <p:ph type="title"/>
          </p:nvPr>
        </p:nvSpPr>
        <p:spPr/>
        <p:txBody>
          <a:bodyPr/>
          <a:lstStyle/>
          <a:p>
            <a:pPr algn="ctr"/>
            <a:r>
              <a:rPr lang="en-US" dirty="0" smtClean="0"/>
              <a:t>Sports and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Sports</a:t>
            </a:r>
          </a:p>
          <a:p>
            <a:pPr lvl="1"/>
            <a:r>
              <a:rPr lang="en-US" dirty="0" smtClean="0"/>
              <a:t>Lifetime and recreational sports:</a:t>
            </a:r>
          </a:p>
          <a:p>
            <a:pPr lvl="2"/>
            <a:r>
              <a:rPr lang="en-US" dirty="0" smtClean="0"/>
              <a:t>Sports that can be done when you grow older</a:t>
            </a:r>
          </a:p>
          <a:p>
            <a:pPr lvl="2"/>
            <a:r>
              <a:rPr lang="en-US" dirty="0" smtClean="0"/>
              <a:t>Examples:</a:t>
            </a:r>
          </a:p>
          <a:p>
            <a:pPr lvl="3"/>
            <a:r>
              <a:rPr lang="en-US" dirty="0" smtClean="0"/>
              <a:t>Running</a:t>
            </a:r>
          </a:p>
          <a:p>
            <a:pPr lvl="3"/>
            <a:r>
              <a:rPr lang="en-US" dirty="0" smtClean="0"/>
              <a:t>Swimming</a:t>
            </a:r>
          </a:p>
          <a:p>
            <a:pPr lvl="3"/>
            <a:r>
              <a:rPr lang="en-US" dirty="0" smtClean="0"/>
              <a:t>Biking</a:t>
            </a:r>
          </a:p>
          <a:p>
            <a:pPr lvl="3"/>
            <a:r>
              <a:rPr lang="en-US" dirty="0" smtClean="0"/>
              <a:t>Golf</a:t>
            </a:r>
          </a:p>
          <a:p>
            <a:pPr lvl="3"/>
            <a:r>
              <a:rPr lang="en-US" dirty="0" smtClean="0"/>
              <a:t>Bowling</a:t>
            </a:r>
          </a:p>
          <a:p>
            <a:pPr lvl="1"/>
            <a:r>
              <a:rPr lang="en-US" dirty="0" smtClean="0"/>
              <a:t>Team sports</a:t>
            </a:r>
          </a:p>
          <a:p>
            <a:pPr lvl="2"/>
            <a:r>
              <a:rPr lang="en-US" dirty="0" smtClean="0"/>
              <a:t>What do you think the largest age group to play team sports is?</a:t>
            </a:r>
          </a:p>
          <a:p>
            <a:pPr lvl="3"/>
            <a:r>
              <a:rPr lang="en-US" dirty="0" smtClean="0"/>
              <a:t>Children &amp; Teenagers</a:t>
            </a:r>
          </a:p>
          <a:p>
            <a:pPr lvl="3"/>
            <a:endParaRPr lang="en-US" dirty="0"/>
          </a:p>
        </p:txBody>
      </p:sp>
      <p:sp>
        <p:nvSpPr>
          <p:cNvPr id="3" name="Title 2"/>
          <p:cNvSpPr>
            <a:spLocks noGrp="1"/>
          </p:cNvSpPr>
          <p:nvPr>
            <p:ph type="title"/>
          </p:nvPr>
        </p:nvSpPr>
        <p:spPr/>
        <p:txBody>
          <a:bodyPr/>
          <a:lstStyle/>
          <a:p>
            <a:pPr algn="ctr"/>
            <a:r>
              <a:rPr lang="en-US" dirty="0" smtClean="0"/>
              <a:t>Sports and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additive="base">
                                        <p:cTn id="5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calcmode="lin" valueType="num">
                                      <p:cBhvr additive="base">
                                        <p:cTn id="5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
                                            <p:txEl>
                                              <p:pRg st="11" end="11"/>
                                            </p:txEl>
                                          </p:spTgt>
                                        </p:tgtEl>
                                        <p:attrNameLst>
                                          <p:attrName>style.visibility</p:attrName>
                                        </p:attrNameLst>
                                      </p:cBhvr>
                                      <p:to>
                                        <p:strVal val="visible"/>
                                      </p:to>
                                    </p:set>
                                    <p:anim calcmode="lin" valueType="num">
                                      <p:cBhvr additive="base">
                                        <p:cTn id="6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Sports</a:t>
            </a:r>
          </a:p>
          <a:p>
            <a:pPr lvl="1"/>
            <a:r>
              <a:rPr lang="en-US" dirty="0" smtClean="0"/>
              <a:t>3 guidelines for choosing sports:</a:t>
            </a:r>
          </a:p>
          <a:p>
            <a:pPr lvl="2"/>
            <a:r>
              <a:rPr lang="en-US" dirty="0" smtClean="0"/>
              <a:t>1. Sport you enjoy</a:t>
            </a:r>
          </a:p>
          <a:p>
            <a:pPr lvl="2"/>
            <a:r>
              <a:rPr lang="en-US" dirty="0" smtClean="0"/>
              <a:t>2. A sport you may have success at</a:t>
            </a:r>
          </a:p>
          <a:p>
            <a:pPr lvl="2"/>
            <a:r>
              <a:rPr lang="en-US" dirty="0" smtClean="0"/>
              <a:t>3. A sport that friends are involved in</a:t>
            </a:r>
          </a:p>
          <a:p>
            <a:pPr lvl="1"/>
            <a:r>
              <a:rPr lang="en-US" dirty="0" smtClean="0"/>
              <a:t>Why is it important to be physically fit when participating in sports?</a:t>
            </a:r>
          </a:p>
          <a:p>
            <a:pPr lvl="2"/>
            <a:r>
              <a:rPr lang="en-US" dirty="0" smtClean="0"/>
              <a:t>Fitness can improve sport performance and decrease the chance of injury</a:t>
            </a:r>
          </a:p>
          <a:p>
            <a:pPr lvl="1"/>
            <a:endParaRPr lang="en-US" dirty="0"/>
          </a:p>
        </p:txBody>
      </p:sp>
      <p:sp>
        <p:nvSpPr>
          <p:cNvPr id="3" name="Title 2"/>
          <p:cNvSpPr>
            <a:spLocks noGrp="1"/>
          </p:cNvSpPr>
          <p:nvPr>
            <p:ph type="title"/>
          </p:nvPr>
        </p:nvSpPr>
        <p:spPr/>
        <p:txBody>
          <a:bodyPr/>
          <a:lstStyle/>
          <a:p>
            <a:pPr algn="ctr"/>
            <a:r>
              <a:rPr lang="en-US" dirty="0" smtClean="0"/>
              <a:t>Sports and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sports </a:t>
            </a:r>
            <a:r>
              <a:rPr lang="en-US" smtClean="0"/>
              <a:t>are </a:t>
            </a:r>
            <a:r>
              <a:rPr lang="en-US" smtClean="0"/>
              <a:t>examples</a:t>
            </a:r>
            <a:r>
              <a:rPr lang="en-US" smtClean="0"/>
              <a:t> </a:t>
            </a:r>
            <a:r>
              <a:rPr lang="en-US" dirty="0" smtClean="0"/>
              <a:t>for developing each of the 5 parts of health-related fitness?</a:t>
            </a:r>
          </a:p>
          <a:p>
            <a:pPr lvl="1"/>
            <a:r>
              <a:rPr lang="en-US" dirty="0" smtClean="0"/>
              <a:t>CV Fitness/Body Fatness:</a:t>
            </a:r>
          </a:p>
          <a:p>
            <a:pPr lvl="2"/>
            <a:r>
              <a:rPr lang="en-US" dirty="0" smtClean="0"/>
              <a:t>Cross Country and Track &amp; Field</a:t>
            </a:r>
          </a:p>
          <a:p>
            <a:pPr lvl="1"/>
            <a:r>
              <a:rPr lang="en-US" dirty="0" smtClean="0"/>
              <a:t>Strength:</a:t>
            </a:r>
          </a:p>
          <a:p>
            <a:pPr lvl="2"/>
            <a:r>
              <a:rPr lang="en-US" dirty="0" smtClean="0"/>
              <a:t>Football, wrestling</a:t>
            </a:r>
          </a:p>
          <a:p>
            <a:pPr lvl="1"/>
            <a:r>
              <a:rPr lang="en-US" dirty="0" smtClean="0"/>
              <a:t>Muscular Endurance:</a:t>
            </a:r>
          </a:p>
          <a:p>
            <a:pPr lvl="2"/>
            <a:r>
              <a:rPr lang="en-US" dirty="0" smtClean="0"/>
              <a:t>Basketball</a:t>
            </a:r>
          </a:p>
          <a:p>
            <a:pPr lvl="1"/>
            <a:r>
              <a:rPr lang="en-US" dirty="0" smtClean="0"/>
              <a:t>Flexibility:</a:t>
            </a:r>
          </a:p>
          <a:p>
            <a:pPr lvl="2"/>
            <a:r>
              <a:rPr lang="en-US" dirty="0" smtClean="0"/>
              <a:t>Dance, gymnastics</a:t>
            </a:r>
            <a:endParaRPr lang="en-US" dirty="0"/>
          </a:p>
        </p:txBody>
      </p:sp>
      <p:sp>
        <p:nvSpPr>
          <p:cNvPr id="3" name="Title 2"/>
          <p:cNvSpPr>
            <a:spLocks noGrp="1"/>
          </p:cNvSpPr>
          <p:nvPr>
            <p:ph type="title"/>
          </p:nvPr>
        </p:nvSpPr>
        <p:spPr/>
        <p:txBody>
          <a:bodyPr/>
          <a:lstStyle/>
          <a:p>
            <a:pPr algn="ctr"/>
            <a:r>
              <a:rPr lang="en-US" dirty="0" smtClean="0"/>
              <a:t>Sports and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6 parts of skill-related fitness</a:t>
            </a:r>
          </a:p>
          <a:p>
            <a:pPr lvl="1"/>
            <a:r>
              <a:rPr lang="en-US" sz="2400" dirty="0" smtClean="0"/>
              <a:t>1. Agility: ability to change the position of your body quickly and to control your body’s movements</a:t>
            </a:r>
          </a:p>
          <a:p>
            <a:pPr lvl="1"/>
            <a:r>
              <a:rPr lang="en-US" sz="2400" dirty="0" smtClean="0"/>
              <a:t>2. Balance: ability to keep an upright posture while standing still or moving</a:t>
            </a:r>
          </a:p>
          <a:p>
            <a:pPr lvl="1"/>
            <a:r>
              <a:rPr lang="en-US" sz="2400" dirty="0" smtClean="0"/>
              <a:t>3. Coordination: ability to use your senses together with your body parts or use two or more body parts together</a:t>
            </a:r>
          </a:p>
          <a:p>
            <a:pPr lvl="1"/>
            <a:r>
              <a:rPr lang="en-US" sz="2400" dirty="0" smtClean="0"/>
              <a:t>4. Power: ability to use strength quickly</a:t>
            </a:r>
          </a:p>
          <a:p>
            <a:pPr lvl="1"/>
            <a:r>
              <a:rPr lang="en-US" sz="2400" dirty="0" smtClean="0"/>
              <a:t>5. Reaction Time: amount of time it takes to move once you realize you need to act</a:t>
            </a:r>
          </a:p>
          <a:p>
            <a:pPr lvl="1"/>
            <a:r>
              <a:rPr lang="en-US" sz="2400" dirty="0" smtClean="0"/>
              <a:t>6. Speed: ability to perform a movement or cover a distance in a short period of time</a:t>
            </a:r>
          </a:p>
          <a:p>
            <a:pPr lvl="1"/>
            <a:endParaRPr lang="en-US" dirty="0"/>
          </a:p>
        </p:txBody>
      </p:sp>
      <p:sp>
        <p:nvSpPr>
          <p:cNvPr id="3" name="Title 2"/>
          <p:cNvSpPr>
            <a:spLocks noGrp="1"/>
          </p:cNvSpPr>
          <p:nvPr>
            <p:ph type="title"/>
          </p:nvPr>
        </p:nvSpPr>
        <p:spPr/>
        <p:txBody>
          <a:bodyPr/>
          <a:lstStyle/>
          <a:p>
            <a:pPr algn="ctr"/>
            <a:r>
              <a:rPr lang="en-US" dirty="0" smtClean="0"/>
              <a:t>Skill and Sports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Aerobic</a:t>
            </a:r>
          </a:p>
          <a:p>
            <a:pPr lvl="1"/>
            <a:r>
              <a:rPr lang="en-US" dirty="0" smtClean="0"/>
              <a:t>Literally means with oxygen</a:t>
            </a:r>
          </a:p>
          <a:p>
            <a:pPr lvl="1"/>
            <a:r>
              <a:rPr lang="en-US" dirty="0" smtClean="0"/>
              <a:t>Endurance type activities</a:t>
            </a:r>
          </a:p>
          <a:p>
            <a:pPr lvl="1"/>
            <a:r>
              <a:rPr lang="en-US" dirty="0" smtClean="0"/>
              <a:t>Aerobic Activities:</a:t>
            </a:r>
          </a:p>
          <a:p>
            <a:pPr lvl="2"/>
            <a:r>
              <a:rPr lang="en-US" dirty="0" smtClean="0"/>
              <a:t>Steady enough activity to allow your heart to supply enough oxygen to your muscles</a:t>
            </a:r>
          </a:p>
        </p:txBody>
      </p:sp>
      <p:sp>
        <p:nvSpPr>
          <p:cNvPr id="3" name="Title 2"/>
          <p:cNvSpPr>
            <a:spLocks noGrp="1"/>
          </p:cNvSpPr>
          <p:nvPr>
            <p:ph type="title"/>
          </p:nvPr>
        </p:nvSpPr>
        <p:spPr/>
        <p:txBody>
          <a:bodyPr/>
          <a:lstStyle/>
          <a:p>
            <a:pPr algn="ctr"/>
            <a:r>
              <a:rPr lang="en-US" dirty="0" smtClean="0"/>
              <a:t>Aerobic vs. Anaerobic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difference between skill and skill-related physical fitness?</a:t>
            </a:r>
          </a:p>
          <a:p>
            <a:pPr lvl="1"/>
            <a:r>
              <a:rPr lang="en-US" dirty="0" smtClean="0"/>
              <a:t>Skill-related fitness is fitness related to how well a skill can be performed; a skill is a talent you possess.</a:t>
            </a:r>
          </a:p>
          <a:p>
            <a:r>
              <a:rPr lang="en-US" dirty="0" smtClean="0"/>
              <a:t>What are some ways to self-asses your skill-related fitness?</a:t>
            </a:r>
          </a:p>
          <a:p>
            <a:pPr lvl="1"/>
            <a:r>
              <a:rPr lang="en-US" dirty="0" smtClean="0"/>
              <a:t>Doing tests of agility, balance and power</a:t>
            </a:r>
          </a:p>
          <a:p>
            <a:endParaRPr lang="en-US" dirty="0"/>
          </a:p>
        </p:txBody>
      </p:sp>
      <p:sp>
        <p:nvSpPr>
          <p:cNvPr id="3" name="Title 2"/>
          <p:cNvSpPr>
            <a:spLocks noGrp="1"/>
          </p:cNvSpPr>
          <p:nvPr>
            <p:ph type="title"/>
          </p:nvPr>
        </p:nvSpPr>
        <p:spPr/>
        <p:txBody>
          <a:bodyPr/>
          <a:lstStyle/>
          <a:p>
            <a:pPr algn="ctr"/>
            <a:r>
              <a:rPr lang="en-US" dirty="0" smtClean="0"/>
              <a:t>Skill and Sports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Anaerobic</a:t>
            </a:r>
          </a:p>
          <a:p>
            <a:pPr lvl="1"/>
            <a:r>
              <a:rPr lang="en-US" dirty="0" smtClean="0"/>
              <a:t>Literally means without oxygen</a:t>
            </a:r>
          </a:p>
          <a:p>
            <a:pPr lvl="1"/>
            <a:r>
              <a:rPr lang="en-US" dirty="0" smtClean="0"/>
              <a:t>Sprint type activities</a:t>
            </a:r>
          </a:p>
          <a:p>
            <a:pPr lvl="1"/>
            <a:r>
              <a:rPr lang="en-US" dirty="0" smtClean="0"/>
              <a:t>Anaerobic Activities</a:t>
            </a:r>
          </a:p>
          <a:p>
            <a:pPr lvl="2"/>
            <a:r>
              <a:rPr lang="en-US" dirty="0" smtClean="0"/>
              <a:t>Activity that is so intense that your body cannot supply adequate oxygen to sustain it for long periods of time.  For this reason it is typically done in short bursts.</a:t>
            </a:r>
          </a:p>
          <a:p>
            <a:endParaRPr lang="en-US" dirty="0"/>
          </a:p>
        </p:txBody>
      </p:sp>
      <p:sp>
        <p:nvSpPr>
          <p:cNvPr id="3" name="Title 2"/>
          <p:cNvSpPr>
            <a:spLocks noGrp="1"/>
          </p:cNvSpPr>
          <p:nvPr>
            <p:ph type="title"/>
          </p:nvPr>
        </p:nvSpPr>
        <p:spPr/>
        <p:txBody>
          <a:bodyPr/>
          <a:lstStyle/>
          <a:p>
            <a:pPr algn="ctr"/>
            <a:r>
              <a:rPr lang="en-US" dirty="0" smtClean="0"/>
              <a:t>Aerobic vs. Anaerobic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Cardiovascular system</a:t>
            </a:r>
          </a:p>
          <a:p>
            <a:pPr lvl="1"/>
            <a:r>
              <a:rPr lang="en-US" dirty="0" smtClean="0"/>
              <a:t>The body system that includes your heart, blood vessels and the blood.</a:t>
            </a:r>
          </a:p>
          <a:p>
            <a:r>
              <a:rPr lang="en-US" dirty="0" smtClean="0"/>
              <a:t>Respiratory system</a:t>
            </a:r>
          </a:p>
          <a:p>
            <a:pPr lvl="1"/>
            <a:r>
              <a:rPr lang="en-US" dirty="0" smtClean="0"/>
              <a:t>The body system that includes your lungs and air passages.</a:t>
            </a:r>
          </a:p>
          <a:p>
            <a:r>
              <a:rPr lang="en-US" dirty="0" smtClean="0"/>
              <a:t>Vessels</a:t>
            </a:r>
          </a:p>
          <a:p>
            <a:pPr lvl="1"/>
            <a:r>
              <a:rPr lang="en-US" dirty="0" smtClean="0"/>
              <a:t>Three types</a:t>
            </a:r>
          </a:p>
          <a:p>
            <a:pPr lvl="2"/>
            <a:r>
              <a:rPr lang="en-US" dirty="0" smtClean="0"/>
              <a:t>Veins: carry blood to the heart</a:t>
            </a:r>
          </a:p>
          <a:p>
            <a:pPr lvl="2"/>
            <a:r>
              <a:rPr lang="en-US" dirty="0" smtClean="0"/>
              <a:t>Arteries: carry the blood to the body away from the heart</a:t>
            </a:r>
          </a:p>
          <a:p>
            <a:pPr lvl="2"/>
            <a:r>
              <a:rPr lang="en-US" dirty="0" smtClean="0"/>
              <a:t>Capillaries: smallest part of the vessels and transition the blood from the arteries to the veins </a:t>
            </a:r>
            <a:endParaRPr lang="en-US" dirty="0"/>
          </a:p>
        </p:txBody>
      </p:sp>
      <p:sp>
        <p:nvSpPr>
          <p:cNvPr id="3" name="Title 2"/>
          <p:cNvSpPr>
            <a:spLocks noGrp="1"/>
          </p:cNvSpPr>
          <p:nvPr>
            <p:ph type="title"/>
          </p:nvPr>
        </p:nvSpPr>
        <p:spPr/>
        <p:txBody>
          <a:bodyPr/>
          <a:lstStyle/>
          <a:p>
            <a:pPr algn="ctr"/>
            <a:r>
              <a:rPr lang="en-US" dirty="0" smtClean="0"/>
              <a:t>Cardiovascular vs. Respiratory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rdiovascular system.gif"/>
          <p:cNvPicPr>
            <a:picLocks noGrp="1" noChangeAspect="1"/>
          </p:cNvPicPr>
          <p:nvPr>
            <p:ph idx="1"/>
          </p:nvPr>
        </p:nvPicPr>
        <p:blipFill>
          <a:blip r:embed="rId2" cstate="print"/>
          <a:stretch>
            <a:fillRect/>
          </a:stretch>
        </p:blipFill>
        <p:spPr>
          <a:xfrm>
            <a:off x="1832010" y="116688"/>
            <a:ext cx="5479981" cy="6624625"/>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ungs.jpg"/>
          <p:cNvPicPr>
            <a:picLocks noGrp="1" noChangeAspect="1"/>
          </p:cNvPicPr>
          <p:nvPr>
            <p:ph idx="1"/>
          </p:nvPr>
        </p:nvPicPr>
        <p:blipFill>
          <a:blip r:embed="rId2" cstate="print"/>
          <a:stretch>
            <a:fillRect/>
          </a:stretch>
        </p:blipFill>
        <p:spPr>
          <a:xfrm>
            <a:off x="927001" y="513001"/>
            <a:ext cx="7289999" cy="5831999"/>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Explain how cardiovascular fitness helps your cardiovascular system work more efficiently and helps prevent cardiovascular diseases.</a:t>
            </a:r>
          </a:p>
          <a:p>
            <a:pPr lvl="1"/>
            <a:r>
              <a:rPr lang="en-US" dirty="0" smtClean="0"/>
              <a:t>Good aerobic fitness strengthens the heart, allowing it to pump more blood per beat; blood vessels remain healthy; and together, these factors reduce the risk of heart diseases.</a:t>
            </a:r>
          </a:p>
          <a:p>
            <a:r>
              <a:rPr lang="en-US" dirty="0" smtClean="0"/>
              <a:t>Why should you do more than one self-assessment for determining cardiovascular fitness?</a:t>
            </a:r>
          </a:p>
          <a:p>
            <a:pPr lvl="1"/>
            <a:r>
              <a:rPr lang="en-US" i="1" dirty="0" smtClean="0"/>
              <a:t>You may not be good at one type of fitness test (aerobic running) but may be good at walking, swimming and biking.</a:t>
            </a:r>
            <a:endParaRPr lang="en-US" dirty="0" smtClean="0"/>
          </a:p>
          <a:p>
            <a:pPr lvl="1"/>
            <a:endParaRPr lang="en-US" dirty="0"/>
          </a:p>
        </p:txBody>
      </p:sp>
      <p:sp>
        <p:nvSpPr>
          <p:cNvPr id="3" name="Title 2"/>
          <p:cNvSpPr>
            <a:spLocks noGrp="1"/>
          </p:cNvSpPr>
          <p:nvPr>
            <p:ph type="title"/>
          </p:nvPr>
        </p:nvSpPr>
        <p:spPr/>
        <p:txBody>
          <a:bodyPr/>
          <a:lstStyle/>
          <a:p>
            <a:pPr algn="ctr"/>
            <a:r>
              <a:rPr lang="en-US" dirty="0" smtClean="0"/>
              <a:t>Cardiovascular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is it important to monitor your heart rate to make sure it is in the target heart rate zone?</a:t>
            </a:r>
          </a:p>
          <a:p>
            <a:pPr lvl="1"/>
            <a:r>
              <a:rPr lang="en-US" dirty="0" smtClean="0"/>
              <a:t>Because if you below or above the heart rate zone, your exercise session may not improve aerobic fitness.</a:t>
            </a:r>
          </a:p>
          <a:p>
            <a:pPr lvl="1"/>
            <a:endParaRPr lang="en-US" dirty="0"/>
          </a:p>
        </p:txBody>
      </p:sp>
      <p:sp>
        <p:nvSpPr>
          <p:cNvPr id="3" name="Title 2"/>
          <p:cNvSpPr>
            <a:spLocks noGrp="1"/>
          </p:cNvSpPr>
          <p:nvPr>
            <p:ph type="title"/>
          </p:nvPr>
        </p:nvSpPr>
        <p:spPr/>
        <p:txBody>
          <a:bodyPr/>
          <a:lstStyle/>
          <a:p>
            <a:pPr algn="ctr"/>
            <a:r>
              <a:rPr lang="en-US" dirty="0" smtClean="0"/>
              <a:t>Cardiovascular Fitness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stlake Theme">
  <a:themeElements>
    <a:clrScheme name="Custom 1">
      <a:dk1>
        <a:srgbClr val="050237"/>
      </a:dk1>
      <a:lt1>
        <a:srgbClr val="AEC8E1"/>
      </a:lt1>
      <a:dk2>
        <a:srgbClr val="050237"/>
      </a:dk2>
      <a:lt2>
        <a:srgbClr val="AEC8E1"/>
      </a:lt2>
      <a:accent1>
        <a:srgbClr val="050237"/>
      </a:accent1>
      <a:accent2>
        <a:srgbClr val="C5B358"/>
      </a:accent2>
      <a:accent3>
        <a:srgbClr val="AEC8E1"/>
      </a:accent3>
      <a:accent4>
        <a:srgbClr val="AEC8E1"/>
      </a:accent4>
      <a:accent5>
        <a:srgbClr val="AEC8E1"/>
      </a:accent5>
      <a:accent6>
        <a:srgbClr val="AEC8E1"/>
      </a:accent6>
      <a:hlink>
        <a:srgbClr val="AEC8E1"/>
      </a:hlink>
      <a:folHlink>
        <a:srgbClr val="AEC8E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Westlake Theme</Template>
  <TotalTime>2798</TotalTime>
  <Words>1049</Words>
  <Application>Microsoft Office PowerPoint</Application>
  <PresentationFormat>On-screen Show (4:3)</PresentationFormat>
  <Paragraphs>166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Westlake Theme</vt:lpstr>
      <vt:lpstr>Fitness for Life  </vt:lpstr>
      <vt:lpstr>Chapter 7 </vt:lpstr>
      <vt:lpstr>Aerobic vs. Anaerobic</vt:lpstr>
      <vt:lpstr>Aerobic vs. Anaerobic</vt:lpstr>
      <vt:lpstr>Cardiovascular vs. Respiratory</vt:lpstr>
      <vt:lpstr>PowerPoint Presentation</vt:lpstr>
      <vt:lpstr>PowerPoint Presentation</vt:lpstr>
      <vt:lpstr>Cardiovascular Fitness</vt:lpstr>
      <vt:lpstr>Cardiovascular Fitness</vt:lpstr>
      <vt:lpstr>MUSCULAR SYSTEM</vt:lpstr>
      <vt:lpstr>Cholesterol</vt:lpstr>
      <vt:lpstr>Cholesterol</vt:lpstr>
      <vt:lpstr>PowerPoint Presentation</vt:lpstr>
      <vt:lpstr>Cholesterol</vt:lpstr>
      <vt:lpstr>Chapter 8 </vt:lpstr>
      <vt:lpstr>Active Aerobics</vt:lpstr>
      <vt:lpstr>Active Aerobics</vt:lpstr>
      <vt:lpstr>7 Biomechanical Principles of Jogging</vt:lpstr>
      <vt:lpstr>Active Recreation</vt:lpstr>
      <vt:lpstr>Active Aerobics vs. Active Recreation</vt:lpstr>
      <vt:lpstr>Active Aerobics vs. Active Recreation</vt:lpstr>
      <vt:lpstr>Leisure Time &amp; Recreational Activity </vt:lpstr>
      <vt:lpstr>Boys vs. Girls</vt:lpstr>
      <vt:lpstr>Chapter 9 </vt:lpstr>
      <vt:lpstr>Sports and Fitness</vt:lpstr>
      <vt:lpstr>Sports and Fitness</vt:lpstr>
      <vt:lpstr>Sports and Fitness</vt:lpstr>
      <vt:lpstr>Sports and Fitness</vt:lpstr>
      <vt:lpstr>Skill and Sports</vt:lpstr>
      <vt:lpstr>Skill and Sports</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WHS</dc:creator>
  <cp:lastModifiedBy>Kristin Adams</cp:lastModifiedBy>
  <cp:revision>18</cp:revision>
  <dcterms:created xsi:type="dcterms:W3CDTF">2011-10-05T12:58:55Z</dcterms:created>
  <dcterms:modified xsi:type="dcterms:W3CDTF">2014-08-11T17:04:15Z</dcterms:modified>
</cp:coreProperties>
</file>