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" ContentType="video/x-ms-wm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</p:sldMasterIdLst>
  <p:sldIdLst>
    <p:sldId id="256" r:id="rId4"/>
    <p:sldId id="257" r:id="rId5"/>
    <p:sldId id="258" r:id="rId6"/>
    <p:sldId id="259" r:id="rId7"/>
    <p:sldId id="260" r:id="rId8"/>
    <p:sldId id="301" r:id="rId9"/>
    <p:sldId id="262" r:id="rId10"/>
    <p:sldId id="263" r:id="rId11"/>
    <p:sldId id="261" r:id="rId12"/>
    <p:sldId id="284" r:id="rId13"/>
    <p:sldId id="286" r:id="rId14"/>
    <p:sldId id="287" r:id="rId15"/>
    <p:sldId id="288" r:id="rId16"/>
    <p:sldId id="289" r:id="rId17"/>
    <p:sldId id="290" r:id="rId18"/>
    <p:sldId id="291" r:id="rId19"/>
    <p:sldId id="303" r:id="rId20"/>
    <p:sldId id="292" r:id="rId21"/>
    <p:sldId id="293" r:id="rId22"/>
    <p:sldId id="294" r:id="rId23"/>
    <p:sldId id="302" r:id="rId24"/>
    <p:sldId id="295" r:id="rId25"/>
    <p:sldId id="296" r:id="rId26"/>
    <p:sldId id="300" r:id="rId27"/>
    <p:sldId id="29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8" autoAdjust="0"/>
    <p:restoredTop sz="94622" autoAdjust="0"/>
  </p:normalViewPr>
  <p:slideViewPr>
    <p:cSldViewPr>
      <p:cViewPr varScale="1">
        <p:scale>
          <a:sx n="70" d="100"/>
          <a:sy n="70" d="100"/>
        </p:scale>
        <p:origin x="-13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E13FC6B-27E2-48B3-9CE9-0F00B3EB66D4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E77D96-22C8-4144-8922-656BB6FE44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3FC6B-27E2-48B3-9CE9-0F00B3EB66D4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77D96-22C8-4144-8922-656BB6FE44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3FC6B-27E2-48B3-9CE9-0F00B3EB66D4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77D96-22C8-4144-8922-656BB6FE44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srgbClr val="AEC8E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dirty="0">
                <a:solidFill>
                  <a:srgbClr val="050237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dirty="0">
                <a:solidFill>
                  <a:srgbClr val="050237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 dirty="0">
                <a:solidFill>
                  <a:srgbClr val="AEC8E1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3C82E9-C3B8-42B9-A129-19F5C7178D1E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srgbClr val="050237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8B09F9-F4E1-4B2B-9ECA-35A34A786E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279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C82E9-C3B8-42B9-A129-19F5C7178D1E}" type="datetimeFigureOut">
              <a:rPr lang="en-US" smtClean="0">
                <a:solidFill>
                  <a:srgbClr val="050237"/>
                </a:solidFill>
              </a:rPr>
              <a:pPr/>
              <a:t>8/7/2015</a:t>
            </a:fld>
            <a:endParaRPr lang="en-US" dirty="0">
              <a:solidFill>
                <a:srgbClr val="05023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05023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B09F9-F4E1-4B2B-9ECA-35A34A786EFA}" type="slidenum">
              <a:rPr lang="en-US" smtClean="0">
                <a:solidFill>
                  <a:srgbClr val="050237"/>
                </a:solidFill>
              </a:rPr>
              <a:pPr/>
              <a:t>‹#›</a:t>
            </a:fld>
            <a:endParaRPr lang="en-US" dirty="0">
              <a:solidFill>
                <a:srgbClr val="05023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397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C82E9-C3B8-42B9-A129-19F5C7178D1E}" type="datetimeFigureOut">
              <a:rPr lang="en-US" smtClean="0">
                <a:solidFill>
                  <a:srgbClr val="AEC8E1"/>
                </a:solidFill>
              </a:rPr>
              <a:pPr/>
              <a:t>8/7/2015</a:t>
            </a:fld>
            <a:endParaRPr lang="en-US" dirty="0">
              <a:solidFill>
                <a:srgbClr val="AEC8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AEC8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B09F9-F4E1-4B2B-9ECA-35A34A786EFA}" type="slidenum">
              <a:rPr lang="en-US" smtClean="0">
                <a:solidFill>
                  <a:srgbClr val="AEC8E1"/>
                </a:solidFill>
              </a:rPr>
              <a:pPr/>
              <a:t>‹#›</a:t>
            </a:fld>
            <a:endParaRPr lang="en-US" dirty="0">
              <a:solidFill>
                <a:srgbClr val="AEC8E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srgbClr val="AEC8E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srgbClr val="AEC8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54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C82E9-C3B8-42B9-A129-19F5C7178D1E}" type="datetimeFigureOut">
              <a:rPr lang="en-US" smtClean="0">
                <a:solidFill>
                  <a:srgbClr val="AEC8E1"/>
                </a:solidFill>
              </a:rPr>
              <a:pPr/>
              <a:t>8/7/2015</a:t>
            </a:fld>
            <a:endParaRPr lang="en-US" dirty="0">
              <a:solidFill>
                <a:srgbClr val="AEC8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AEC8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B09F9-F4E1-4B2B-9ECA-35A34A786EFA}" type="slidenum">
              <a:rPr lang="en-US" smtClean="0">
                <a:solidFill>
                  <a:srgbClr val="AEC8E1"/>
                </a:solidFill>
              </a:rPr>
              <a:pPr/>
              <a:t>‹#›</a:t>
            </a:fld>
            <a:endParaRPr lang="en-US" dirty="0">
              <a:solidFill>
                <a:srgbClr val="AEC8E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79508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C82E9-C3B8-42B9-A129-19F5C7178D1E}" type="datetimeFigureOut">
              <a:rPr lang="en-US" smtClean="0">
                <a:solidFill>
                  <a:srgbClr val="050237"/>
                </a:solidFill>
              </a:rPr>
              <a:pPr/>
              <a:t>8/7/2015</a:t>
            </a:fld>
            <a:endParaRPr lang="en-US" dirty="0">
              <a:solidFill>
                <a:srgbClr val="05023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05023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B09F9-F4E1-4B2B-9ECA-35A34A786EFA}" type="slidenum">
              <a:rPr lang="en-US" smtClean="0">
                <a:solidFill>
                  <a:srgbClr val="050237"/>
                </a:solidFill>
              </a:rPr>
              <a:pPr/>
              <a:t>‹#›</a:t>
            </a:fld>
            <a:endParaRPr lang="en-US" dirty="0">
              <a:solidFill>
                <a:srgbClr val="0502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67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C82E9-C3B8-42B9-A129-19F5C7178D1E}" type="datetimeFigureOut">
              <a:rPr lang="en-US" smtClean="0">
                <a:solidFill>
                  <a:srgbClr val="AEC8E1"/>
                </a:solidFill>
              </a:rPr>
              <a:pPr/>
              <a:t>8/7/2015</a:t>
            </a:fld>
            <a:endParaRPr lang="en-US" dirty="0">
              <a:solidFill>
                <a:srgbClr val="AEC8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AEC8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B09F9-F4E1-4B2B-9ECA-35A34A786EFA}" type="slidenum">
              <a:rPr lang="en-US" smtClean="0">
                <a:solidFill>
                  <a:srgbClr val="AEC8E1"/>
                </a:solidFill>
              </a:rPr>
              <a:pPr/>
              <a:t>‹#›</a:t>
            </a:fld>
            <a:endParaRPr lang="en-US" dirty="0">
              <a:solidFill>
                <a:srgbClr val="AEC8E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99206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C82E9-C3B8-42B9-A129-19F5C7178D1E}" type="datetimeFigureOut">
              <a:rPr lang="en-US" smtClean="0">
                <a:solidFill>
                  <a:srgbClr val="050237"/>
                </a:solidFill>
              </a:rPr>
              <a:pPr/>
              <a:t>8/7/2015</a:t>
            </a:fld>
            <a:endParaRPr lang="en-US" dirty="0">
              <a:solidFill>
                <a:srgbClr val="05023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05023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B09F9-F4E1-4B2B-9ECA-35A34A786EFA}" type="slidenum">
              <a:rPr lang="en-US" smtClean="0">
                <a:solidFill>
                  <a:srgbClr val="050237"/>
                </a:solidFill>
              </a:rPr>
              <a:pPr/>
              <a:t>‹#›</a:t>
            </a:fld>
            <a:endParaRPr lang="en-US" dirty="0">
              <a:solidFill>
                <a:srgbClr val="0502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20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93C82E9-C3B8-42B9-A129-19F5C7178D1E}" type="datetimeFigureOut">
              <a:rPr lang="en-US" smtClean="0">
                <a:solidFill>
                  <a:srgbClr val="050237"/>
                </a:solidFill>
              </a:rPr>
              <a:pPr/>
              <a:t>8/7/2015</a:t>
            </a:fld>
            <a:endParaRPr lang="en-US" dirty="0">
              <a:solidFill>
                <a:srgbClr val="05023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05023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B09F9-F4E1-4B2B-9ECA-35A34A786EFA}" type="slidenum">
              <a:rPr lang="en-US" smtClean="0">
                <a:solidFill>
                  <a:srgbClr val="050237"/>
                </a:solidFill>
              </a:rPr>
              <a:pPr/>
              <a:t>‹#›</a:t>
            </a:fld>
            <a:endParaRPr lang="en-US" dirty="0">
              <a:solidFill>
                <a:srgbClr val="0502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61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3FC6B-27E2-48B3-9CE9-0F00B3EB66D4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77D96-22C8-4144-8922-656BB6FE44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3C82E9-C3B8-42B9-A129-19F5C7178D1E}" type="datetimeFigureOut">
              <a:rPr lang="en-US" smtClean="0">
                <a:solidFill>
                  <a:srgbClr val="AEC8E1"/>
                </a:solidFill>
              </a:rPr>
              <a:pPr/>
              <a:t>8/7/2015</a:t>
            </a:fld>
            <a:endParaRPr lang="en-US" dirty="0">
              <a:solidFill>
                <a:srgbClr val="AEC8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srgbClr val="AEC8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8B09F9-F4E1-4B2B-9ECA-35A34A786EFA}" type="slidenum">
              <a:rPr lang="en-US" smtClean="0">
                <a:solidFill>
                  <a:srgbClr val="AEC8E1"/>
                </a:solidFill>
              </a:rPr>
              <a:pPr/>
              <a:t>‹#›</a:t>
            </a:fld>
            <a:endParaRPr lang="en-US" dirty="0">
              <a:solidFill>
                <a:srgbClr val="AEC8E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srgbClr val="AEC8E1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srgbClr val="AEC8E1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dirty="0">
              <a:solidFill>
                <a:srgbClr val="AEC8E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srgbClr val="AEC8E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srgbClr val="AEC8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980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C82E9-C3B8-42B9-A129-19F5C7178D1E}" type="datetimeFigureOut">
              <a:rPr lang="en-US" smtClean="0">
                <a:solidFill>
                  <a:srgbClr val="050237"/>
                </a:solidFill>
              </a:rPr>
              <a:pPr/>
              <a:t>8/7/2015</a:t>
            </a:fld>
            <a:endParaRPr lang="en-US" dirty="0">
              <a:solidFill>
                <a:srgbClr val="05023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05023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B09F9-F4E1-4B2B-9ECA-35A34A786EFA}" type="slidenum">
              <a:rPr lang="en-US" smtClean="0">
                <a:solidFill>
                  <a:srgbClr val="050237"/>
                </a:solidFill>
              </a:rPr>
              <a:pPr/>
              <a:t>‹#›</a:t>
            </a:fld>
            <a:endParaRPr lang="en-US" dirty="0">
              <a:solidFill>
                <a:srgbClr val="0502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71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C82E9-C3B8-42B9-A129-19F5C7178D1E}" type="datetimeFigureOut">
              <a:rPr lang="en-US" smtClean="0">
                <a:solidFill>
                  <a:srgbClr val="050237"/>
                </a:solidFill>
              </a:rPr>
              <a:pPr/>
              <a:t>8/7/2015</a:t>
            </a:fld>
            <a:endParaRPr lang="en-US" dirty="0">
              <a:solidFill>
                <a:srgbClr val="05023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05023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B09F9-F4E1-4B2B-9ECA-35A34A786EFA}" type="slidenum">
              <a:rPr lang="en-US" smtClean="0">
                <a:solidFill>
                  <a:srgbClr val="050237"/>
                </a:solidFill>
              </a:rPr>
              <a:pPr/>
              <a:t>‹#›</a:t>
            </a:fld>
            <a:endParaRPr lang="en-US" dirty="0">
              <a:solidFill>
                <a:srgbClr val="0502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96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srgbClr val="AEC8E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dirty="0">
                <a:solidFill>
                  <a:srgbClr val="050237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dirty="0">
                <a:solidFill>
                  <a:srgbClr val="050237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 dirty="0">
                <a:solidFill>
                  <a:srgbClr val="AEC8E1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3C82E9-C3B8-42B9-A129-19F5C7178D1E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srgbClr val="050237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8B09F9-F4E1-4B2B-9ECA-35A34A786E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87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C82E9-C3B8-42B9-A129-19F5C7178D1E}" type="datetimeFigureOut">
              <a:rPr lang="en-US" smtClean="0">
                <a:solidFill>
                  <a:srgbClr val="050237"/>
                </a:solidFill>
              </a:rPr>
              <a:pPr/>
              <a:t>8/7/2015</a:t>
            </a:fld>
            <a:endParaRPr lang="en-US" dirty="0">
              <a:solidFill>
                <a:srgbClr val="05023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05023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B09F9-F4E1-4B2B-9ECA-35A34A786EFA}" type="slidenum">
              <a:rPr lang="en-US" smtClean="0">
                <a:solidFill>
                  <a:srgbClr val="050237"/>
                </a:solidFill>
              </a:rPr>
              <a:pPr/>
              <a:t>‹#›</a:t>
            </a:fld>
            <a:endParaRPr lang="en-US" dirty="0">
              <a:solidFill>
                <a:srgbClr val="05023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39803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C82E9-C3B8-42B9-A129-19F5C7178D1E}" type="datetimeFigureOut">
              <a:rPr lang="en-US" smtClean="0">
                <a:solidFill>
                  <a:srgbClr val="AEC8E1"/>
                </a:solidFill>
              </a:rPr>
              <a:pPr/>
              <a:t>8/7/2015</a:t>
            </a:fld>
            <a:endParaRPr lang="en-US" dirty="0">
              <a:solidFill>
                <a:srgbClr val="AEC8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AEC8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B09F9-F4E1-4B2B-9ECA-35A34A786EFA}" type="slidenum">
              <a:rPr lang="en-US" smtClean="0">
                <a:solidFill>
                  <a:srgbClr val="AEC8E1"/>
                </a:solidFill>
              </a:rPr>
              <a:pPr/>
              <a:t>‹#›</a:t>
            </a:fld>
            <a:endParaRPr lang="en-US" dirty="0">
              <a:solidFill>
                <a:srgbClr val="AEC8E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srgbClr val="AEC8E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srgbClr val="AEC8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06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C82E9-C3B8-42B9-A129-19F5C7178D1E}" type="datetimeFigureOut">
              <a:rPr lang="en-US" smtClean="0">
                <a:solidFill>
                  <a:srgbClr val="AEC8E1"/>
                </a:solidFill>
              </a:rPr>
              <a:pPr/>
              <a:t>8/7/2015</a:t>
            </a:fld>
            <a:endParaRPr lang="en-US" dirty="0">
              <a:solidFill>
                <a:srgbClr val="AEC8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AEC8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B09F9-F4E1-4B2B-9ECA-35A34A786EFA}" type="slidenum">
              <a:rPr lang="en-US" smtClean="0">
                <a:solidFill>
                  <a:srgbClr val="AEC8E1"/>
                </a:solidFill>
              </a:rPr>
              <a:pPr/>
              <a:t>‹#›</a:t>
            </a:fld>
            <a:endParaRPr lang="en-US" dirty="0">
              <a:solidFill>
                <a:srgbClr val="AEC8E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19195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C82E9-C3B8-42B9-A129-19F5C7178D1E}" type="datetimeFigureOut">
              <a:rPr lang="en-US" smtClean="0">
                <a:solidFill>
                  <a:srgbClr val="050237"/>
                </a:solidFill>
              </a:rPr>
              <a:pPr/>
              <a:t>8/7/2015</a:t>
            </a:fld>
            <a:endParaRPr lang="en-US" dirty="0">
              <a:solidFill>
                <a:srgbClr val="05023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05023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B09F9-F4E1-4B2B-9ECA-35A34A786EFA}" type="slidenum">
              <a:rPr lang="en-US" smtClean="0">
                <a:solidFill>
                  <a:srgbClr val="050237"/>
                </a:solidFill>
              </a:rPr>
              <a:pPr/>
              <a:t>‹#›</a:t>
            </a:fld>
            <a:endParaRPr lang="en-US" dirty="0">
              <a:solidFill>
                <a:srgbClr val="0502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80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C82E9-C3B8-42B9-A129-19F5C7178D1E}" type="datetimeFigureOut">
              <a:rPr lang="en-US" smtClean="0">
                <a:solidFill>
                  <a:srgbClr val="AEC8E1"/>
                </a:solidFill>
              </a:rPr>
              <a:pPr/>
              <a:t>8/7/2015</a:t>
            </a:fld>
            <a:endParaRPr lang="en-US" dirty="0">
              <a:solidFill>
                <a:srgbClr val="AEC8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AEC8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B09F9-F4E1-4B2B-9ECA-35A34A786EFA}" type="slidenum">
              <a:rPr lang="en-US" smtClean="0">
                <a:solidFill>
                  <a:srgbClr val="AEC8E1"/>
                </a:solidFill>
              </a:rPr>
              <a:pPr/>
              <a:t>‹#›</a:t>
            </a:fld>
            <a:endParaRPr lang="en-US" dirty="0">
              <a:solidFill>
                <a:srgbClr val="AEC8E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60665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C82E9-C3B8-42B9-A129-19F5C7178D1E}" type="datetimeFigureOut">
              <a:rPr lang="en-US" smtClean="0">
                <a:solidFill>
                  <a:srgbClr val="050237"/>
                </a:solidFill>
              </a:rPr>
              <a:pPr/>
              <a:t>8/7/2015</a:t>
            </a:fld>
            <a:endParaRPr lang="en-US" dirty="0">
              <a:solidFill>
                <a:srgbClr val="05023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05023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B09F9-F4E1-4B2B-9ECA-35A34A786EFA}" type="slidenum">
              <a:rPr lang="en-US" smtClean="0">
                <a:solidFill>
                  <a:srgbClr val="050237"/>
                </a:solidFill>
              </a:rPr>
              <a:pPr/>
              <a:t>‹#›</a:t>
            </a:fld>
            <a:endParaRPr lang="en-US" dirty="0">
              <a:solidFill>
                <a:srgbClr val="0502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6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3FC6B-27E2-48B3-9CE9-0F00B3EB66D4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77D96-22C8-4144-8922-656BB6FE44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93C82E9-C3B8-42B9-A129-19F5C7178D1E}" type="datetimeFigureOut">
              <a:rPr lang="en-US" smtClean="0">
                <a:solidFill>
                  <a:srgbClr val="050237"/>
                </a:solidFill>
              </a:rPr>
              <a:pPr/>
              <a:t>8/7/2015</a:t>
            </a:fld>
            <a:endParaRPr lang="en-US" dirty="0">
              <a:solidFill>
                <a:srgbClr val="05023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05023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B09F9-F4E1-4B2B-9ECA-35A34A786EFA}" type="slidenum">
              <a:rPr lang="en-US" smtClean="0">
                <a:solidFill>
                  <a:srgbClr val="050237"/>
                </a:solidFill>
              </a:rPr>
              <a:pPr/>
              <a:t>‹#›</a:t>
            </a:fld>
            <a:endParaRPr lang="en-US" dirty="0">
              <a:solidFill>
                <a:srgbClr val="0502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48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3C82E9-C3B8-42B9-A129-19F5C7178D1E}" type="datetimeFigureOut">
              <a:rPr lang="en-US" smtClean="0">
                <a:solidFill>
                  <a:srgbClr val="AEC8E1"/>
                </a:solidFill>
              </a:rPr>
              <a:pPr/>
              <a:t>8/7/2015</a:t>
            </a:fld>
            <a:endParaRPr lang="en-US" dirty="0">
              <a:solidFill>
                <a:srgbClr val="AEC8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srgbClr val="AEC8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8B09F9-F4E1-4B2B-9ECA-35A34A786EFA}" type="slidenum">
              <a:rPr lang="en-US" smtClean="0">
                <a:solidFill>
                  <a:srgbClr val="AEC8E1"/>
                </a:solidFill>
              </a:rPr>
              <a:pPr/>
              <a:t>‹#›</a:t>
            </a:fld>
            <a:endParaRPr lang="en-US" dirty="0">
              <a:solidFill>
                <a:srgbClr val="AEC8E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srgbClr val="AEC8E1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srgbClr val="AEC8E1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dirty="0">
              <a:solidFill>
                <a:srgbClr val="AEC8E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srgbClr val="AEC8E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srgbClr val="AEC8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29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C82E9-C3B8-42B9-A129-19F5C7178D1E}" type="datetimeFigureOut">
              <a:rPr lang="en-US" smtClean="0">
                <a:solidFill>
                  <a:srgbClr val="050237"/>
                </a:solidFill>
              </a:rPr>
              <a:pPr/>
              <a:t>8/7/2015</a:t>
            </a:fld>
            <a:endParaRPr lang="en-US" dirty="0">
              <a:solidFill>
                <a:srgbClr val="05023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05023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B09F9-F4E1-4B2B-9ECA-35A34A786EFA}" type="slidenum">
              <a:rPr lang="en-US" smtClean="0">
                <a:solidFill>
                  <a:srgbClr val="050237"/>
                </a:solidFill>
              </a:rPr>
              <a:pPr/>
              <a:t>‹#›</a:t>
            </a:fld>
            <a:endParaRPr lang="en-US" dirty="0">
              <a:solidFill>
                <a:srgbClr val="0502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01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C82E9-C3B8-42B9-A129-19F5C7178D1E}" type="datetimeFigureOut">
              <a:rPr lang="en-US" smtClean="0">
                <a:solidFill>
                  <a:srgbClr val="050237"/>
                </a:solidFill>
              </a:rPr>
              <a:pPr/>
              <a:t>8/7/2015</a:t>
            </a:fld>
            <a:endParaRPr lang="en-US" dirty="0">
              <a:solidFill>
                <a:srgbClr val="05023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05023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B09F9-F4E1-4B2B-9ECA-35A34A786EFA}" type="slidenum">
              <a:rPr lang="en-US" smtClean="0">
                <a:solidFill>
                  <a:srgbClr val="050237"/>
                </a:solidFill>
              </a:rPr>
              <a:pPr/>
              <a:t>‹#›</a:t>
            </a:fld>
            <a:endParaRPr lang="en-US" dirty="0">
              <a:solidFill>
                <a:srgbClr val="0502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1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3FC6B-27E2-48B3-9CE9-0F00B3EB66D4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77D96-22C8-4144-8922-656BB6FE44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3FC6B-27E2-48B3-9CE9-0F00B3EB66D4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77D96-22C8-4144-8922-656BB6FE44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3FC6B-27E2-48B3-9CE9-0F00B3EB66D4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77D96-22C8-4144-8922-656BB6FE44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3FC6B-27E2-48B3-9CE9-0F00B3EB66D4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77D96-22C8-4144-8922-656BB6FE44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E13FC6B-27E2-48B3-9CE9-0F00B3EB66D4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77D96-22C8-4144-8922-656BB6FE44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E13FC6B-27E2-48B3-9CE9-0F00B3EB66D4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E77D96-22C8-4144-8922-656BB6FE44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E13FC6B-27E2-48B3-9CE9-0F00B3EB66D4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6E77D96-22C8-4144-8922-656BB6FE44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srgbClr val="050237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srgbClr val="050237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dirty="0">
              <a:solidFill>
                <a:srgbClr val="AEC8E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93C82E9-C3B8-42B9-A129-19F5C7178D1E}" type="datetimeFigureOut">
              <a:rPr lang="en-US" smtClean="0">
                <a:solidFill>
                  <a:srgbClr val="050237"/>
                </a:solidFill>
              </a:rPr>
              <a:pPr/>
              <a:t>8/7/2015</a:t>
            </a:fld>
            <a:endParaRPr lang="en-US" dirty="0">
              <a:solidFill>
                <a:srgbClr val="050237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srgbClr val="050237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28B09F9-F4E1-4B2B-9ECA-35A34A786EFA}" type="slidenum">
              <a:rPr lang="en-US" smtClean="0">
                <a:solidFill>
                  <a:srgbClr val="050237"/>
                </a:solidFill>
              </a:rPr>
              <a:pPr/>
              <a:t>‹#›</a:t>
            </a:fld>
            <a:endParaRPr lang="en-US" dirty="0">
              <a:solidFill>
                <a:srgbClr val="0502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9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srgbClr val="050237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srgbClr val="050237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dirty="0">
              <a:solidFill>
                <a:srgbClr val="AEC8E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93C82E9-C3B8-42B9-A129-19F5C7178D1E}" type="datetimeFigureOut">
              <a:rPr lang="en-US" smtClean="0">
                <a:solidFill>
                  <a:srgbClr val="050237"/>
                </a:solidFill>
              </a:rPr>
              <a:pPr/>
              <a:t>8/7/2015</a:t>
            </a:fld>
            <a:endParaRPr lang="en-US" dirty="0">
              <a:solidFill>
                <a:srgbClr val="050237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srgbClr val="050237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28B09F9-F4E1-4B2B-9ECA-35A34A786EFA}" type="slidenum">
              <a:rPr lang="en-US" smtClean="0">
                <a:solidFill>
                  <a:srgbClr val="050237"/>
                </a:solidFill>
              </a:rPr>
              <a:pPr/>
              <a:t>‹#›</a:t>
            </a:fld>
            <a:endParaRPr lang="en-US" dirty="0">
              <a:solidFill>
                <a:srgbClr val="0502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2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w.fitnessforlife.org/student/OSG/images/265659_e3699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.fitnessforlife.org/student/OSG/images/265659_e3699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2.wm"/><Relationship Id="rId1" Type="http://schemas.microsoft.com/office/2007/relationships/media" Target="../media/media2.wm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Fitness for Life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500" dirty="0" smtClean="0"/>
              <a:t>Unit 1</a:t>
            </a:r>
            <a:endParaRPr lang="en-US" sz="3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962400"/>
            <a:ext cx="2108670" cy="24734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3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962400"/>
            <a:ext cx="2108670" cy="24734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5303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A: Inactivity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B: Normal Activity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C: Threshold of Training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D: Target Zone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E: Target Ceiling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Target Fitness Zone</a:t>
            </a:r>
            <a:endParaRPr lang="en-US" dirty="0"/>
          </a:p>
        </p:txBody>
      </p:sp>
      <p:pic>
        <p:nvPicPr>
          <p:cNvPr id="1026" name="Picture 2" descr="figur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029200" y="1737783"/>
            <a:ext cx="3805238" cy="338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44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ur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110162" y="3323166"/>
            <a:ext cx="3805238" cy="338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minimum amount of overload needed to achieve physical fitness is called threshold of training.</a:t>
            </a:r>
          </a:p>
          <a:p>
            <a:pPr lvl="1"/>
            <a:r>
              <a:rPr lang="en-US" sz="2000" dirty="0" smtClean="0"/>
              <a:t>Overload: the only way to produce fitness and health benefits through physical activity is to require your body to do more than it normally does.</a:t>
            </a:r>
          </a:p>
          <a:p>
            <a:r>
              <a:rPr lang="en-US" sz="2400" dirty="0" smtClean="0"/>
              <a:t>Target Ceiling:</a:t>
            </a:r>
          </a:p>
          <a:p>
            <a:pPr lvl="1"/>
            <a:r>
              <a:rPr lang="en-US" sz="2000" dirty="0" smtClean="0"/>
              <a:t>The upper limit of activity in a </a:t>
            </a:r>
          </a:p>
          <a:p>
            <a:pPr lvl="1">
              <a:buNone/>
            </a:pPr>
            <a:r>
              <a:rPr lang="en-US" sz="2000" dirty="0" smtClean="0"/>
              <a:t>   week.  If exceeded too often </a:t>
            </a:r>
          </a:p>
          <a:p>
            <a:pPr lvl="1">
              <a:buNone/>
            </a:pPr>
            <a:r>
              <a:rPr lang="en-US" sz="2000" dirty="0" smtClean="0"/>
              <a:t>   overuse injuries can occur.</a:t>
            </a:r>
          </a:p>
          <a:p>
            <a:pPr lvl="1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Target Fitness 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Why should you not exercise above the target ceiling?</a:t>
            </a:r>
          </a:p>
          <a:p>
            <a:pPr lvl="1"/>
            <a:r>
              <a:rPr lang="en-US" sz="2400" dirty="0" smtClean="0"/>
              <a:t>Potential overuse injuries </a:t>
            </a:r>
          </a:p>
          <a:p>
            <a:r>
              <a:rPr lang="en-US" dirty="0" smtClean="0"/>
              <a:t>Which letter in the diagram represents the minimum amount of activity necessary to build physical fitness?  Why is important to Stay in the right zone.</a:t>
            </a:r>
          </a:p>
          <a:p>
            <a:pPr lvl="1"/>
            <a:r>
              <a:rPr lang="en-US" dirty="0" smtClean="0"/>
              <a:t>C.  To make sure you are doing enough to build, but not too much to cause potential overuse injuries.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Target Fitness 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Frequency</a:t>
            </a:r>
          </a:p>
          <a:p>
            <a:pPr lvl="1"/>
            <a:r>
              <a:rPr lang="en-US" dirty="0" smtClean="0"/>
              <a:t>How often you do physical activity in a week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Intensity</a:t>
            </a:r>
          </a:p>
          <a:p>
            <a:pPr lvl="1"/>
            <a:r>
              <a:rPr lang="en-US" dirty="0" smtClean="0"/>
              <a:t>How hard you perform physical activity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How long you are doing the activity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Type</a:t>
            </a:r>
          </a:p>
          <a:p>
            <a:pPr lvl="1"/>
            <a:r>
              <a:rPr lang="en-US" dirty="0" smtClean="0"/>
              <a:t>The kind of activity you do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F.I.T.T. Principle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9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Specificity:</a:t>
            </a:r>
          </a:p>
          <a:p>
            <a:pPr lvl="1"/>
            <a:r>
              <a:rPr lang="en-US" dirty="0" smtClean="0"/>
              <a:t>The specific type of exercise you do determines the specific type of benefit you receive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Progression:</a:t>
            </a:r>
          </a:p>
          <a:p>
            <a:pPr lvl="1"/>
            <a:r>
              <a:rPr lang="en-US" dirty="0" smtClean="0"/>
              <a:t>Amount and intensity of exercise should be increased gradually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Cardiovascular Fitness</a:t>
            </a:r>
          </a:p>
          <a:p>
            <a:pPr lvl="1"/>
            <a:r>
              <a:rPr lang="en-US" dirty="0" smtClean="0"/>
              <a:t>20 continuous minutes needed to achieve Cardiovascular Fitness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Fitness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07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age and maturation affect physical fitness?</a:t>
            </a:r>
          </a:p>
          <a:p>
            <a:pPr lvl="1"/>
            <a:r>
              <a:rPr lang="en-US" dirty="0" smtClean="0"/>
              <a:t>The older you are the more likely you have gone through puberty and had your body mature.  This naturally allows for your physical fitness to be higher.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Fitness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6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b="1" dirty="0" smtClean="0"/>
              <a:t>Age</a:t>
            </a:r>
            <a:r>
              <a:rPr lang="en-US" dirty="0" smtClean="0"/>
              <a:t>: from 0-30 years old, the older you get the better your fitness level can be. From 30-55 you have to work hard to keep up your fitness level. After 55 your body will start to lose abilities.</a:t>
            </a:r>
          </a:p>
          <a:p>
            <a:pPr marL="624078" indent="-514350">
              <a:buFont typeface="+mj-lt"/>
              <a:buAutoNum type="arabicPeriod"/>
            </a:pPr>
            <a:r>
              <a:rPr lang="en-US" b="1" dirty="0" smtClean="0"/>
              <a:t>Physical Maturity</a:t>
            </a:r>
            <a:r>
              <a:rPr lang="en-US" dirty="0" smtClean="0"/>
              <a:t>: children are able to participate in a variety of </a:t>
            </a:r>
            <a:r>
              <a:rPr lang="en-US" dirty="0" err="1" smtClean="0"/>
              <a:t>activites</a:t>
            </a:r>
            <a:r>
              <a:rPr lang="en-US" dirty="0" smtClean="0"/>
              <a:t>, but until they hit puberty their bodies won’t have the hormones necessary to build the components of fitness needed to see much improvement.</a:t>
            </a:r>
          </a:p>
          <a:p>
            <a:pPr marL="624078" indent="-514350">
              <a:buFont typeface="+mj-lt"/>
              <a:buAutoNum type="arabicPeriod"/>
            </a:pPr>
            <a:r>
              <a:rPr lang="en-US" b="1" dirty="0" smtClean="0"/>
              <a:t>Lifestyle:</a:t>
            </a:r>
            <a:r>
              <a:rPr lang="en-US" dirty="0" smtClean="0"/>
              <a:t> the way you choose to live your life will directly influence your fitness level.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Other factors that affect fitness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5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6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3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962400"/>
            <a:ext cx="2108670" cy="24734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808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MET: </a:t>
            </a:r>
          </a:p>
          <a:p>
            <a:pPr lvl="1"/>
            <a:r>
              <a:rPr lang="en-US" dirty="0" smtClean="0"/>
              <a:t>Comes from the word metabolism, which refers to the use of energy to sustain life.  The term is used to determine the intensity of a workout.</a:t>
            </a:r>
          </a:p>
          <a:p>
            <a:endParaRPr lang="en-US" b="1" dirty="0" smtClean="0"/>
          </a:p>
          <a:p>
            <a:r>
              <a:rPr lang="en-US" b="1" dirty="0" smtClean="0"/>
              <a:t>Metabolism: </a:t>
            </a:r>
          </a:p>
          <a:p>
            <a:pPr lvl="1"/>
            <a:r>
              <a:rPr lang="en-US" dirty="0" smtClean="0"/>
              <a:t>The amount of energy needed to sustain life.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4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3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962400"/>
            <a:ext cx="2108670" cy="24734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 Scale:</a:t>
            </a:r>
          </a:p>
          <a:p>
            <a:pPr lvl="1"/>
            <a:r>
              <a:rPr lang="en-US" dirty="0" smtClean="0"/>
              <a:t>1 MET= energy expended during rest</a:t>
            </a:r>
          </a:p>
          <a:p>
            <a:pPr lvl="1"/>
            <a:r>
              <a:rPr lang="en-US" dirty="0" smtClean="0"/>
              <a:t>2-3 METs= energy expended during very light activity such as typing</a:t>
            </a:r>
          </a:p>
          <a:p>
            <a:pPr lvl="1"/>
            <a:r>
              <a:rPr lang="en-US" dirty="0" smtClean="0"/>
              <a:t>4-7 METs= lifestyle activities</a:t>
            </a:r>
          </a:p>
          <a:p>
            <a:pPr lvl="1"/>
            <a:r>
              <a:rPr lang="en-US" dirty="0" smtClean="0"/>
              <a:t>8 + METs= vigorous activities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73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diots_of_the_year_#4.wm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5750" y="1481138"/>
            <a:ext cx="6034088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MET Scale</a:t>
            </a:r>
          </a:p>
        </p:txBody>
      </p:sp>
    </p:spTree>
    <p:extLst>
      <p:ext uri="{BB962C8B-B14F-4D97-AF65-F5344CB8AC3E}">
        <p14:creationId xmlns:p14="http://schemas.microsoft.com/office/powerpoint/2010/main" val="389115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METs for the Following:</a:t>
            </a:r>
          </a:p>
          <a:p>
            <a:pPr lvl="1"/>
            <a:r>
              <a:rPr lang="en-US" dirty="0" smtClean="0"/>
              <a:t>Brisk walk: 4-5.5</a:t>
            </a:r>
          </a:p>
          <a:p>
            <a:pPr lvl="1"/>
            <a:r>
              <a:rPr lang="en-US" dirty="0" smtClean="0"/>
              <a:t>Mowing the lawn: 6-7</a:t>
            </a:r>
          </a:p>
          <a:p>
            <a:pPr lvl="1"/>
            <a:r>
              <a:rPr lang="en-US" dirty="0" smtClean="0"/>
              <a:t>Slow bicycling: 3-5</a:t>
            </a:r>
          </a:p>
          <a:p>
            <a:pPr lvl="1"/>
            <a:r>
              <a:rPr lang="en-US" dirty="0" smtClean="0"/>
              <a:t>Making a bed: 3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5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6707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Activities at the base of the pyramid are called?</a:t>
            </a:r>
          </a:p>
          <a:p>
            <a:pPr lvl="1"/>
            <a:r>
              <a:rPr lang="en-US" dirty="0" smtClean="0"/>
              <a:t>Lifestyle Physical Activities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You should perform how many minutes a day from the base of the pyramid?</a:t>
            </a:r>
          </a:p>
          <a:p>
            <a:pPr lvl="1"/>
            <a:r>
              <a:rPr lang="en-US" dirty="0" smtClean="0"/>
              <a:t>30 minutes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Brisk walking would be considered what intensity?</a:t>
            </a:r>
          </a:p>
          <a:p>
            <a:pPr lvl="1"/>
            <a:r>
              <a:rPr lang="en-US" dirty="0" smtClean="0"/>
              <a:t>Moderate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A device worn that counts the amount of steps taken in a day is called?</a:t>
            </a:r>
          </a:p>
          <a:p>
            <a:pPr lvl="1"/>
            <a:r>
              <a:rPr lang="en-US" dirty="0" smtClean="0"/>
              <a:t>Pedometer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Physical Activity Pyramid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7620000" cy="6019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236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PAP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7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Positive Attitudes:</a:t>
            </a:r>
          </a:p>
          <a:p>
            <a:pPr lvl="1"/>
            <a:r>
              <a:rPr lang="en-US" sz="2400" dirty="0" smtClean="0"/>
              <a:t>1. I enjoy working out</a:t>
            </a:r>
            <a:endParaRPr lang="en-US" sz="2800" dirty="0" smtClean="0"/>
          </a:p>
          <a:p>
            <a:pPr lvl="1"/>
            <a:r>
              <a:rPr lang="en-US" sz="2400" dirty="0" smtClean="0"/>
              <a:t>2. I want to look my best</a:t>
            </a:r>
            <a:endParaRPr lang="en-US" sz="2800" dirty="0" smtClean="0"/>
          </a:p>
          <a:p>
            <a:pPr lvl="1"/>
            <a:r>
              <a:rPr lang="en-US" sz="2400" dirty="0" smtClean="0"/>
              <a:t>3. I’m good at fitness</a:t>
            </a:r>
          </a:p>
          <a:p>
            <a:pPr lvl="1"/>
            <a:endParaRPr lang="en-US" sz="2400" dirty="0" smtClean="0"/>
          </a:p>
          <a:p>
            <a:r>
              <a:rPr lang="en-US" sz="2800" b="1" dirty="0" smtClean="0"/>
              <a:t>Negative Attitudes</a:t>
            </a:r>
          </a:p>
          <a:p>
            <a:pPr lvl="1"/>
            <a:r>
              <a:rPr lang="en-US" sz="2400" dirty="0" smtClean="0"/>
              <a:t>1. I don’t have time</a:t>
            </a:r>
            <a:endParaRPr lang="en-US" sz="2800" dirty="0" smtClean="0"/>
          </a:p>
          <a:p>
            <a:pPr lvl="1"/>
            <a:r>
              <a:rPr lang="en-US" sz="2400" dirty="0" smtClean="0"/>
              <a:t>2. I don’t like sports</a:t>
            </a:r>
            <a:endParaRPr lang="en-US" sz="2800" dirty="0" smtClean="0"/>
          </a:p>
          <a:p>
            <a:pPr lvl="1"/>
            <a:r>
              <a:rPr lang="en-US" sz="2400" dirty="0" smtClean="0"/>
              <a:t>3. I never improve very much</a:t>
            </a:r>
          </a:p>
          <a:p>
            <a:pPr lvl="1"/>
            <a:endParaRPr lang="en-US" sz="2400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Attitudes Towards Fitness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2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activity is any movement using the large muscle groups of the body.</a:t>
            </a:r>
          </a:p>
          <a:p>
            <a:pPr lvl="1"/>
            <a:r>
              <a:rPr lang="en-US" dirty="0" smtClean="0"/>
              <a:t>Physical activity for the purpose of getting fit is called </a:t>
            </a:r>
            <a:r>
              <a:rPr lang="en-US" b="1" dirty="0" smtClean="0"/>
              <a:t>EXERCISE.</a:t>
            </a:r>
          </a:p>
          <a:p>
            <a:endParaRPr lang="en-US" b="1" dirty="0" smtClean="0"/>
          </a:p>
          <a:p>
            <a:r>
              <a:rPr lang="en-US" dirty="0" smtClean="0"/>
              <a:t>Physical fitness is the ability of the body systems to work together efficiently.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Physical Activity vs. Physical Fitness</a:t>
            </a:r>
            <a:endParaRPr lang="en-US" sz="3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Wellness is a state of being that allows you to reach your fullest potential.</a:t>
            </a:r>
          </a:p>
          <a:p>
            <a:pPr lvl="1"/>
            <a:r>
              <a:rPr lang="en-US" b="1" dirty="0" smtClean="0"/>
              <a:t>Example: </a:t>
            </a:r>
            <a:r>
              <a:rPr lang="en-US" dirty="0" smtClean="0"/>
              <a:t>when you are sick or injured you are not going to perform as well at your football game, track meet, dance performance, etc…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Health is an equal balance of spiritual, physical, emotional, social and mental well being.</a:t>
            </a:r>
          </a:p>
          <a:p>
            <a:pPr lvl="1"/>
            <a:r>
              <a:rPr lang="en-US" dirty="0" smtClean="0"/>
              <a:t>If any area is lacking a person is considered “unhealthy.”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Wellness vs. Health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Hypo: lack of</a:t>
            </a:r>
          </a:p>
          <a:p>
            <a:r>
              <a:rPr lang="en-US" dirty="0" smtClean="0"/>
              <a:t>Kinetic: movement or activity</a:t>
            </a:r>
          </a:p>
          <a:p>
            <a:r>
              <a:rPr lang="en-US" dirty="0" smtClean="0"/>
              <a:t>Hypokinetic: lack of physical activity</a:t>
            </a:r>
          </a:p>
          <a:p>
            <a:r>
              <a:rPr lang="en-US" dirty="0" smtClean="0"/>
              <a:t>Hypokinetic conditions:</a:t>
            </a:r>
          </a:p>
          <a:p>
            <a:pPr lvl="1"/>
            <a:r>
              <a:rPr lang="en-US" dirty="0" smtClean="0"/>
              <a:t>Heart Disease</a:t>
            </a:r>
          </a:p>
          <a:p>
            <a:pPr lvl="1"/>
            <a:r>
              <a:rPr lang="en-US" dirty="0" smtClean="0"/>
              <a:t>Cancer</a:t>
            </a:r>
          </a:p>
          <a:p>
            <a:pPr lvl="1"/>
            <a:r>
              <a:rPr lang="en-US" dirty="0" smtClean="0"/>
              <a:t>Muscle atrophy</a:t>
            </a:r>
          </a:p>
          <a:p>
            <a:pPr lvl="1"/>
            <a:r>
              <a:rPr lang="en-US" dirty="0" smtClean="0"/>
              <a:t>Back problems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besity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Hypokinetic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wFatSealectTunaWMV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06575" y="1447800"/>
            <a:ext cx="5532438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50237"/>
                </a:solidFill>
              </a:rPr>
              <a:t>Hypokinetic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51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1. </a:t>
            </a:r>
            <a:r>
              <a:rPr lang="en-US" b="1" dirty="0" smtClean="0"/>
              <a:t>Cardiovascular fitness: </a:t>
            </a:r>
            <a:r>
              <a:rPr lang="en-US" dirty="0" smtClean="0"/>
              <a:t>ability to exercise the entire body for long periods of time without stopping</a:t>
            </a:r>
          </a:p>
          <a:p>
            <a:r>
              <a:rPr lang="en-US" dirty="0" smtClean="0"/>
              <a:t>2. </a:t>
            </a:r>
            <a:r>
              <a:rPr lang="en-US" b="1" dirty="0" smtClean="0"/>
              <a:t>Strength: </a:t>
            </a:r>
            <a:r>
              <a:rPr lang="en-US" dirty="0" smtClean="0"/>
              <a:t>amount of force your muscles can produce.</a:t>
            </a:r>
          </a:p>
          <a:p>
            <a:r>
              <a:rPr lang="en-US" dirty="0" smtClean="0"/>
              <a:t>3</a:t>
            </a:r>
            <a:r>
              <a:rPr lang="en-US" b="1" dirty="0" smtClean="0"/>
              <a:t>. Muscle Endurance</a:t>
            </a:r>
            <a:r>
              <a:rPr lang="en-US" dirty="0" smtClean="0"/>
              <a:t>: ability to use your muscles for a long period of time without tiring</a:t>
            </a:r>
          </a:p>
          <a:p>
            <a:r>
              <a:rPr lang="en-US" dirty="0" smtClean="0"/>
              <a:t>4. </a:t>
            </a:r>
            <a:r>
              <a:rPr lang="en-US" b="1" dirty="0" smtClean="0"/>
              <a:t>Flexibility</a:t>
            </a:r>
            <a:r>
              <a:rPr lang="en-US" dirty="0" smtClean="0"/>
              <a:t>: ability to use your joints through a full range of motion</a:t>
            </a:r>
          </a:p>
          <a:p>
            <a:r>
              <a:rPr lang="en-US" dirty="0" smtClean="0"/>
              <a:t>5. </a:t>
            </a:r>
            <a:r>
              <a:rPr lang="en-US" b="1" dirty="0" smtClean="0"/>
              <a:t>Body Fatness</a:t>
            </a:r>
            <a:r>
              <a:rPr lang="en-US" dirty="0" smtClean="0"/>
              <a:t>: percentage of body weight that is made up of fat when compared to the other body tissues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 Parts of Health-Related Fitness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1. </a:t>
            </a:r>
            <a:r>
              <a:rPr lang="en-US" b="1" dirty="0" smtClean="0"/>
              <a:t>Agility: </a:t>
            </a:r>
            <a:r>
              <a:rPr lang="en-US" dirty="0" smtClean="0"/>
              <a:t>ability to change position quickly and control your body’s movements</a:t>
            </a:r>
          </a:p>
          <a:p>
            <a:r>
              <a:rPr lang="en-US" dirty="0" smtClean="0"/>
              <a:t>2. </a:t>
            </a:r>
            <a:r>
              <a:rPr lang="en-US" b="1" dirty="0" smtClean="0"/>
              <a:t>Balance: </a:t>
            </a:r>
            <a:r>
              <a:rPr lang="en-US" dirty="0" smtClean="0"/>
              <a:t>ability to keep an upright posture while standing still or moving</a:t>
            </a:r>
          </a:p>
          <a:p>
            <a:r>
              <a:rPr lang="en-US" dirty="0" smtClean="0"/>
              <a:t>3. </a:t>
            </a:r>
            <a:r>
              <a:rPr lang="en-US" b="1" dirty="0" smtClean="0"/>
              <a:t>Coordination: </a:t>
            </a:r>
            <a:r>
              <a:rPr lang="en-US" dirty="0" smtClean="0"/>
              <a:t>ability to use your senses together with your body parts or to use two or more body parts together.</a:t>
            </a:r>
          </a:p>
          <a:p>
            <a:r>
              <a:rPr lang="en-US" dirty="0" smtClean="0"/>
              <a:t>4. </a:t>
            </a:r>
            <a:r>
              <a:rPr lang="en-US" b="1" dirty="0" smtClean="0"/>
              <a:t>Power:</a:t>
            </a:r>
            <a:r>
              <a:rPr lang="en-US" dirty="0" smtClean="0"/>
              <a:t> ability to use strength quickly</a:t>
            </a:r>
          </a:p>
          <a:p>
            <a:r>
              <a:rPr lang="en-US" dirty="0" smtClean="0"/>
              <a:t>5</a:t>
            </a:r>
            <a:r>
              <a:rPr lang="en-US" b="1" dirty="0" smtClean="0"/>
              <a:t>. Reaction Time</a:t>
            </a:r>
            <a:r>
              <a:rPr lang="en-US" dirty="0" smtClean="0"/>
              <a:t>: amount of time it takes to move once you realize you need to act.</a:t>
            </a:r>
          </a:p>
          <a:p>
            <a:r>
              <a:rPr lang="en-US" dirty="0" smtClean="0"/>
              <a:t>6. </a:t>
            </a:r>
            <a:r>
              <a:rPr lang="en-US" b="1" dirty="0" smtClean="0"/>
              <a:t>Speed: </a:t>
            </a:r>
            <a:r>
              <a:rPr lang="en-US" dirty="0" smtClean="0"/>
              <a:t>ability to perform a movement or cover a distance in a short period of time.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Parts of Skill-Related Fitness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Power: </a:t>
            </a:r>
            <a:r>
              <a:rPr lang="en-US" dirty="0" smtClean="0"/>
              <a:t>ability to use strength quickly</a:t>
            </a:r>
            <a:endParaRPr lang="en-US" b="1" dirty="0" smtClean="0"/>
          </a:p>
          <a:p>
            <a:pPr lvl="1"/>
            <a:r>
              <a:rPr lang="en-US" b="1" dirty="0" smtClean="0"/>
              <a:t>Examples: </a:t>
            </a:r>
            <a:r>
              <a:rPr lang="en-US" dirty="0" smtClean="0"/>
              <a:t>sprinter coming out of blocks, d-lineman attacking at the snap, gymnast doing a flip 	</a:t>
            </a:r>
          </a:p>
          <a:p>
            <a:r>
              <a:rPr lang="en-US" b="1" dirty="0" smtClean="0"/>
              <a:t>Strength: </a:t>
            </a:r>
            <a:r>
              <a:rPr lang="en-US" dirty="0" smtClean="0"/>
              <a:t>amount of force your muscles can produce</a:t>
            </a:r>
          </a:p>
          <a:p>
            <a:pPr lvl="1"/>
            <a:r>
              <a:rPr lang="en-US" b="1" dirty="0" smtClean="0"/>
              <a:t>Examples: </a:t>
            </a:r>
            <a:r>
              <a:rPr lang="en-US" dirty="0" smtClean="0"/>
              <a:t>max in weight room, ability to pick up a book, etc…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vs. Strength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rgbClr val="050237"/>
      </a:dk1>
      <a:lt1>
        <a:srgbClr val="AEC8E1"/>
      </a:lt1>
      <a:dk2>
        <a:srgbClr val="050237"/>
      </a:dk2>
      <a:lt2>
        <a:srgbClr val="AEC8E1"/>
      </a:lt2>
      <a:accent1>
        <a:srgbClr val="050237"/>
      </a:accent1>
      <a:accent2>
        <a:srgbClr val="C5B358"/>
      </a:accent2>
      <a:accent3>
        <a:srgbClr val="AEC8E1"/>
      </a:accent3>
      <a:accent4>
        <a:srgbClr val="AEC8E1"/>
      </a:accent4>
      <a:accent5>
        <a:srgbClr val="AEC8E1"/>
      </a:accent5>
      <a:accent6>
        <a:srgbClr val="AEC8E1"/>
      </a:accent6>
      <a:hlink>
        <a:srgbClr val="AEC8E1"/>
      </a:hlink>
      <a:folHlink>
        <a:srgbClr val="AEC8E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estlake Theme">
  <a:themeElements>
    <a:clrScheme name="Custom 1">
      <a:dk1>
        <a:srgbClr val="050237"/>
      </a:dk1>
      <a:lt1>
        <a:srgbClr val="AEC8E1"/>
      </a:lt1>
      <a:dk2>
        <a:srgbClr val="050237"/>
      </a:dk2>
      <a:lt2>
        <a:srgbClr val="AEC8E1"/>
      </a:lt2>
      <a:accent1>
        <a:srgbClr val="050237"/>
      </a:accent1>
      <a:accent2>
        <a:srgbClr val="C5B358"/>
      </a:accent2>
      <a:accent3>
        <a:srgbClr val="AEC8E1"/>
      </a:accent3>
      <a:accent4>
        <a:srgbClr val="C5B358"/>
      </a:accent4>
      <a:accent5>
        <a:srgbClr val="AEC8E1"/>
      </a:accent5>
      <a:accent6>
        <a:srgbClr val="AEC8E1"/>
      </a:accent6>
      <a:hlink>
        <a:srgbClr val="C5B358"/>
      </a:hlink>
      <a:folHlink>
        <a:srgbClr val="050237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estlake Theme">
  <a:themeElements>
    <a:clrScheme name="Custom 1">
      <a:dk1>
        <a:srgbClr val="050237"/>
      </a:dk1>
      <a:lt1>
        <a:srgbClr val="AEC8E1"/>
      </a:lt1>
      <a:dk2>
        <a:srgbClr val="050237"/>
      </a:dk2>
      <a:lt2>
        <a:srgbClr val="AEC8E1"/>
      </a:lt2>
      <a:accent1>
        <a:srgbClr val="050237"/>
      </a:accent1>
      <a:accent2>
        <a:srgbClr val="C5B358"/>
      </a:accent2>
      <a:accent3>
        <a:srgbClr val="AEC8E1"/>
      </a:accent3>
      <a:accent4>
        <a:srgbClr val="C5B358"/>
      </a:accent4>
      <a:accent5>
        <a:srgbClr val="AEC8E1"/>
      </a:accent5>
      <a:accent6>
        <a:srgbClr val="AEC8E1"/>
      </a:accent6>
      <a:hlink>
        <a:srgbClr val="C5B358"/>
      </a:hlink>
      <a:folHlink>
        <a:srgbClr val="050237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3633</TotalTime>
  <Words>914</Words>
  <Application>Microsoft Office PowerPoint</Application>
  <PresentationFormat>On-screen Show (4:3)</PresentationFormat>
  <Paragraphs>137</Paragraphs>
  <Slides>25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Concourse</vt:lpstr>
      <vt:lpstr>Westlake Theme</vt:lpstr>
      <vt:lpstr>1_Westlake Theme</vt:lpstr>
      <vt:lpstr>Fitness for Life  </vt:lpstr>
      <vt:lpstr>Chapter 1 </vt:lpstr>
      <vt:lpstr>Physical Activity vs. Physical Fitness</vt:lpstr>
      <vt:lpstr>Wellness vs. Health</vt:lpstr>
      <vt:lpstr>Hypokinetic</vt:lpstr>
      <vt:lpstr>Hypokinetic</vt:lpstr>
      <vt:lpstr>5 Parts of Health-Related Fitness</vt:lpstr>
      <vt:lpstr>6 Parts of Skill-Related Fitness</vt:lpstr>
      <vt:lpstr>Power vs. Strength</vt:lpstr>
      <vt:lpstr>Chapter 4 </vt:lpstr>
      <vt:lpstr>Target Fitness Zone</vt:lpstr>
      <vt:lpstr>Target Fitness Zone</vt:lpstr>
      <vt:lpstr>Target Fitness Zone</vt:lpstr>
      <vt:lpstr>F.I.T.T. Principle</vt:lpstr>
      <vt:lpstr>Other Fitness Principles</vt:lpstr>
      <vt:lpstr>Other Fitness Principles</vt:lpstr>
      <vt:lpstr>Other factors that affect fitness</vt:lpstr>
      <vt:lpstr>Chapter 6 </vt:lpstr>
      <vt:lpstr>METs</vt:lpstr>
      <vt:lpstr>MET Scale</vt:lpstr>
      <vt:lpstr>MET Scale</vt:lpstr>
      <vt:lpstr>MET Scale</vt:lpstr>
      <vt:lpstr>Physical Activity Pyramid</vt:lpstr>
      <vt:lpstr>PAP</vt:lpstr>
      <vt:lpstr>Attitudes Towards Fitness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WHS</dc:creator>
  <cp:lastModifiedBy>asduser</cp:lastModifiedBy>
  <cp:revision>114</cp:revision>
  <dcterms:created xsi:type="dcterms:W3CDTF">2011-08-09T16:29:28Z</dcterms:created>
  <dcterms:modified xsi:type="dcterms:W3CDTF">2015-08-07T17:57:55Z</dcterms:modified>
</cp:coreProperties>
</file>