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7" r:id="rId3"/>
    <p:sldId id="258" r:id="rId4"/>
    <p:sldId id="274" r:id="rId5"/>
    <p:sldId id="259" r:id="rId6"/>
    <p:sldId id="260" r:id="rId7"/>
    <p:sldId id="275" r:id="rId8"/>
    <p:sldId id="262" r:id="rId9"/>
    <p:sldId id="266" r:id="rId10"/>
    <p:sldId id="268" r:id="rId11"/>
    <p:sldId id="269" r:id="rId12"/>
    <p:sldId id="273" r:id="rId13"/>
    <p:sldId id="271" r:id="rId14"/>
    <p:sldId id="272"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788C9-1038-404B-AD5F-F2E63F99F271}" type="datetimeFigureOut">
              <a:rPr lang="en-US" smtClean="0"/>
              <a:pPr/>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A2CFA-3FC2-4F72-8A62-C291AD3989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270F02-C725-4F9C-96E0-485597BECEF1}"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2487F7-3020-4B55-96CC-A2376C244EE9}"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270F02-C725-4F9C-96E0-485597BECEF1}"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270F02-C725-4F9C-96E0-485597BECEF1}"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270F02-C725-4F9C-96E0-485597BECEF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5F95034-EEF9-4549-B99C-B32305881BD9}" type="datetimeFigureOut">
              <a:rPr lang="en-US" smtClean="0"/>
              <a:pPr/>
              <a:t>9/23/2013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EAE5BF3-63E4-40B4-B473-48F92CAAD4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F95034-EEF9-4549-B99C-B32305881BD9}"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E5BF3-63E4-40B4-B473-48F92CAAD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F95034-EEF9-4549-B99C-B32305881BD9}"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E5BF3-63E4-40B4-B473-48F92CAAD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F95034-EEF9-4549-B99C-B32305881BD9}"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E5BF3-63E4-40B4-B473-48F92CAAD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F95034-EEF9-4549-B99C-B32305881BD9}"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E5BF3-63E4-40B4-B473-48F92CAAD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F95034-EEF9-4549-B99C-B32305881BD9}"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E5BF3-63E4-40B4-B473-48F92CAAD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5F95034-EEF9-4549-B99C-B32305881BD9}" type="datetimeFigureOut">
              <a:rPr lang="en-US" smtClean="0"/>
              <a:pPr/>
              <a:t>9/23/2013</a:t>
            </a:fld>
            <a:endParaRPr lang="en-US"/>
          </a:p>
        </p:txBody>
      </p:sp>
      <p:sp>
        <p:nvSpPr>
          <p:cNvPr id="27" name="Slide Number Placeholder 26"/>
          <p:cNvSpPr>
            <a:spLocks noGrp="1"/>
          </p:cNvSpPr>
          <p:nvPr>
            <p:ph type="sldNum" sz="quarter" idx="11"/>
          </p:nvPr>
        </p:nvSpPr>
        <p:spPr/>
        <p:txBody>
          <a:bodyPr rtlCol="0"/>
          <a:lstStyle/>
          <a:p>
            <a:fld id="{DEAE5BF3-63E4-40B4-B473-48F92CAAD4C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5F95034-EEF9-4549-B99C-B32305881BD9}" type="datetimeFigureOut">
              <a:rPr lang="en-US" smtClean="0"/>
              <a:pPr/>
              <a:t>9/23/2013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EAE5BF3-63E4-40B4-B473-48F92CAAD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95034-EEF9-4549-B99C-B32305881BD9}" type="datetimeFigureOut">
              <a:rPr lang="en-US" smtClean="0"/>
              <a:pPr/>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E5BF3-63E4-40B4-B473-48F92CAAD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F95034-EEF9-4549-B99C-B32305881BD9}"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E5BF3-63E4-40B4-B473-48F92CAAD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F95034-EEF9-4549-B99C-B32305881BD9}"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E5BF3-63E4-40B4-B473-48F92CAAD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5F95034-EEF9-4549-B99C-B32305881BD9}" type="datetimeFigureOut">
              <a:rPr lang="en-US" smtClean="0"/>
              <a:pPr/>
              <a:t>9/23/2013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EAE5BF3-63E4-40B4-B473-48F92CAAD4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Teenage Drinking Brain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1143000"/>
          </a:xfrm>
        </p:spPr>
        <p:txBody>
          <a:bodyPr>
            <a:normAutofit fontScale="90000"/>
          </a:bodyPr>
          <a:lstStyle/>
          <a:p>
            <a:r>
              <a:rPr lang="en-US" b="1" dirty="0" smtClean="0"/>
              <a:t>Designated Driver</a:t>
            </a:r>
            <a:endParaRPr lang="en-US" b="1" dirty="0"/>
          </a:p>
        </p:txBody>
      </p:sp>
      <p:sp>
        <p:nvSpPr>
          <p:cNvPr id="3" name="Content Placeholder 2"/>
          <p:cNvSpPr>
            <a:spLocks noGrp="1"/>
          </p:cNvSpPr>
          <p:nvPr>
            <p:ph idx="1"/>
          </p:nvPr>
        </p:nvSpPr>
        <p:spPr>
          <a:xfrm>
            <a:off x="457200" y="2286000"/>
            <a:ext cx="3276600" cy="3840163"/>
          </a:xfrm>
        </p:spPr>
        <p:txBody>
          <a:bodyPr/>
          <a:lstStyle/>
          <a:p>
            <a:pPr>
              <a:buNone/>
            </a:pPr>
            <a:r>
              <a:rPr lang="en-US" dirty="0" smtClean="0"/>
              <a:t>A clever way to make more money AND seem like you’re fixing the drunk driving problem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648200" y="0"/>
            <a:ext cx="4495800" cy="69480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1847850"/>
          </a:xfrm>
        </p:spPr>
        <p:txBody>
          <a:bodyPr>
            <a:noAutofit/>
          </a:bodyPr>
          <a:lstStyle/>
          <a:p>
            <a:r>
              <a:rPr lang="en-US" sz="3000" dirty="0" smtClean="0"/>
              <a:t>FACT: Alcohol kills 650% more teenagers than all other drugs combined.</a:t>
            </a:r>
            <a:br>
              <a:rPr lang="en-US" sz="3000" dirty="0" smtClean="0"/>
            </a:br>
            <a:r>
              <a:rPr lang="en-US" sz="3000" dirty="0"/>
              <a:t/>
            </a:r>
            <a:br>
              <a:rPr lang="en-US" sz="3000" dirty="0"/>
            </a:br>
            <a:r>
              <a:rPr lang="en-US" sz="3000" dirty="0" smtClean="0"/>
              <a:t>Hmmm…… Maybe </a:t>
            </a:r>
            <a:r>
              <a:rPr lang="en-US" sz="3000" dirty="0" smtClean="0"/>
              <a:t>another reason why it is illegal for teenagers to </a:t>
            </a:r>
            <a:r>
              <a:rPr lang="en-US" sz="3000" dirty="0" smtClean="0"/>
              <a:t>drink.</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dirty="0">
                <a:solidFill>
                  <a:srgbClr val="7030A0"/>
                </a:solidFill>
              </a:rPr>
              <a:t>With a partner, make a list of long term consequences that could </a:t>
            </a:r>
            <a:r>
              <a:rPr lang="en-US" b="1" dirty="0" smtClean="0">
                <a:solidFill>
                  <a:srgbClr val="7030A0"/>
                </a:solidFill>
              </a:rPr>
              <a:t>happen to a teenager who decides to start drinking?</a:t>
            </a:r>
            <a:endParaRPr lang="en-US"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4232982" cy="6858000"/>
          </a:xfrm>
          <a:prstGeom prst="rect">
            <a:avLst/>
          </a:prstGeom>
          <a:noFill/>
          <a:ln w="9525">
            <a:noFill/>
            <a:miter lim="800000"/>
            <a:headEnd/>
            <a:tailEnd/>
          </a:ln>
          <a:effectLst/>
        </p:spPr>
      </p:pic>
      <p:sp>
        <p:nvSpPr>
          <p:cNvPr id="4" name="TextBox 3"/>
          <p:cNvSpPr txBox="1"/>
          <p:nvPr/>
        </p:nvSpPr>
        <p:spPr>
          <a:xfrm>
            <a:off x="4343400" y="302359"/>
            <a:ext cx="4800600" cy="6555641"/>
          </a:xfrm>
          <a:prstGeom prst="rect">
            <a:avLst/>
          </a:prstGeom>
          <a:noFill/>
        </p:spPr>
        <p:txBody>
          <a:bodyPr wrap="square" rtlCol="0">
            <a:spAutoFit/>
          </a:bodyPr>
          <a:lstStyle/>
          <a:p>
            <a:endParaRPr lang="en-US" sz="2000" dirty="0" smtClean="0"/>
          </a:p>
          <a:p>
            <a:r>
              <a:rPr lang="en-US" sz="2000" dirty="0" smtClean="0"/>
              <a:t>Fetal </a:t>
            </a:r>
            <a:r>
              <a:rPr lang="en-US" sz="2000" dirty="0" smtClean="0"/>
              <a:t>alcohol syndrome (FAS) is a condition that results from alcohol exposure during pregnancy. </a:t>
            </a:r>
          </a:p>
          <a:p>
            <a:endParaRPr lang="en-US" sz="2000" b="1" u="sng" dirty="0" smtClean="0"/>
          </a:p>
          <a:p>
            <a:r>
              <a:rPr lang="en-US" sz="2000" b="1" u="sng" dirty="0" smtClean="0"/>
              <a:t>Problems </a:t>
            </a:r>
            <a:r>
              <a:rPr lang="en-US" sz="2000" b="1" u="sng" dirty="0" smtClean="0"/>
              <a:t>that may be caused by FAS are: </a:t>
            </a:r>
            <a:endParaRPr lang="en-US" sz="2000" b="1" u="sng" dirty="0" smtClean="0"/>
          </a:p>
          <a:p>
            <a:r>
              <a:rPr lang="en-US" sz="2000" dirty="0" smtClean="0"/>
              <a:t>physical deformities,</a:t>
            </a:r>
          </a:p>
          <a:p>
            <a:r>
              <a:rPr lang="en-US" sz="2000" dirty="0" smtClean="0"/>
              <a:t> </a:t>
            </a:r>
            <a:r>
              <a:rPr lang="en-US" sz="2000" dirty="0" smtClean="0"/>
              <a:t>mental </a:t>
            </a:r>
            <a:r>
              <a:rPr lang="en-US" sz="2000" dirty="0" smtClean="0"/>
              <a:t>retardation,</a:t>
            </a:r>
          </a:p>
          <a:p>
            <a:r>
              <a:rPr lang="en-US" sz="2000" dirty="0" smtClean="0"/>
              <a:t>learning disorders,</a:t>
            </a:r>
          </a:p>
          <a:p>
            <a:r>
              <a:rPr lang="en-US" sz="2000" dirty="0" smtClean="0"/>
              <a:t>vision difficulties,</a:t>
            </a:r>
          </a:p>
          <a:p>
            <a:r>
              <a:rPr lang="en-US" sz="2000" dirty="0" smtClean="0"/>
              <a:t> </a:t>
            </a:r>
            <a:r>
              <a:rPr lang="en-US" sz="2000" dirty="0" smtClean="0"/>
              <a:t>and behavioral problems. </a:t>
            </a:r>
          </a:p>
          <a:p>
            <a:endParaRPr lang="en-US" sz="2000" dirty="0" smtClean="0"/>
          </a:p>
          <a:p>
            <a:pPr>
              <a:buFont typeface="Wingdings" pitchFamily="2" charset="2"/>
              <a:buChar char="v"/>
            </a:pPr>
            <a:r>
              <a:rPr lang="en-US" sz="2000" dirty="0" smtClean="0"/>
              <a:t>The </a:t>
            </a:r>
            <a:r>
              <a:rPr lang="en-US" sz="2000" dirty="0" smtClean="0"/>
              <a:t>problems caused by fetal alcohol syndrome vary from child to child, but defects caused by fetal alcohol syndrome are irreversible. </a:t>
            </a:r>
          </a:p>
          <a:p>
            <a:endParaRPr lang="en-US" sz="2000" dirty="0" smtClean="0"/>
          </a:p>
          <a:p>
            <a:pPr>
              <a:buFont typeface="Wingdings" pitchFamily="2" charset="2"/>
              <a:buChar char="v"/>
            </a:pPr>
            <a:r>
              <a:rPr lang="en-US" sz="2000" dirty="0" smtClean="0"/>
              <a:t>There is no amount of alcohol that's known to be safe to consume during pregnancy. </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60771" cy="6172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76400"/>
            <a:ext cx="8153400" cy="1015663"/>
          </a:xfrm>
          <a:prstGeom prst="rect">
            <a:avLst/>
          </a:prstGeom>
          <a:noFill/>
        </p:spPr>
        <p:txBody>
          <a:bodyPr wrap="square" rtlCol="0">
            <a:spAutoFit/>
          </a:bodyPr>
          <a:lstStyle/>
          <a:p>
            <a:pPr algn="ctr"/>
            <a:r>
              <a:rPr lang="en-US" sz="3000" dirty="0" smtClean="0">
                <a:solidFill>
                  <a:schemeClr val="accent3">
                    <a:lumMod val="75000"/>
                  </a:schemeClr>
                </a:solidFill>
                <a:latin typeface="Algerian" pitchFamily="82" charset="0"/>
              </a:rPr>
              <a:t>Why do you choose not to drink alcohol?</a:t>
            </a:r>
            <a:endParaRPr lang="en-US" sz="3000" dirty="0">
              <a:solidFill>
                <a:schemeClr val="accent3">
                  <a:lumMod val="75000"/>
                </a:schemeClr>
              </a:solidFill>
              <a:latin typeface="Algerian"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Drinking</a:t>
            </a:r>
            <a:endParaRPr lang="en-US" b="1" dirty="0"/>
          </a:p>
        </p:txBody>
      </p:sp>
      <p:sp>
        <p:nvSpPr>
          <p:cNvPr id="3" name="Content Placeholder 2"/>
          <p:cNvSpPr>
            <a:spLocks noGrp="1"/>
          </p:cNvSpPr>
          <p:nvPr>
            <p:ph idx="1"/>
          </p:nvPr>
        </p:nvSpPr>
        <p:spPr/>
        <p:txBody>
          <a:bodyPr/>
          <a:lstStyle/>
          <a:p>
            <a:r>
              <a:rPr lang="en-US" dirty="0" smtClean="0"/>
              <a:t>Ritual drinking—religious, traditional, etc</a:t>
            </a:r>
          </a:p>
          <a:p>
            <a:r>
              <a:rPr lang="en-US" dirty="0" smtClean="0"/>
              <a:t>Social drinking—only with others</a:t>
            </a:r>
          </a:p>
          <a:p>
            <a:r>
              <a:rPr lang="en-US" dirty="0" smtClean="0"/>
              <a:t>Alcoholism—2 or more drinks daily</a:t>
            </a:r>
          </a:p>
          <a:p>
            <a:r>
              <a:rPr lang="en-US" dirty="0" smtClean="0"/>
              <a:t>Solo drinking—drinking alone</a:t>
            </a:r>
          </a:p>
          <a:p>
            <a:r>
              <a:rPr lang="en-US" dirty="0" smtClean="0"/>
              <a:t>Binge drinking—4/5 drinks</a:t>
            </a:r>
          </a:p>
          <a:p>
            <a:pPr lvl="1"/>
            <a:r>
              <a:rPr lang="en-US" dirty="0" smtClean="0"/>
              <a:t>Most deadly type</a:t>
            </a:r>
          </a:p>
          <a:p>
            <a:pPr lvl="1">
              <a:buNone/>
            </a:pPr>
            <a:endParaRPr lang="en-US" dirty="0" smtClean="0"/>
          </a:p>
          <a:p>
            <a:pPr lvl="1">
              <a:buNone/>
            </a:pPr>
            <a:r>
              <a:rPr lang="en-US" b="1" dirty="0" smtClean="0">
                <a:solidFill>
                  <a:srgbClr val="00B050"/>
                </a:solidFill>
              </a:rPr>
              <a:t>What is the typical teenage drinking style?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4419600" cy="6400800"/>
          </a:xfrm>
        </p:spPr>
        <p:txBody>
          <a:bodyPr wrap="square">
            <a:normAutofit fontScale="77500" lnSpcReduction="20000"/>
          </a:bodyPr>
          <a:lstStyle/>
          <a:p>
            <a:pPr>
              <a:buNone/>
            </a:pPr>
            <a:endParaRPr lang="en-US" dirty="0" smtClean="0"/>
          </a:p>
          <a:p>
            <a:pPr>
              <a:buNone/>
            </a:pPr>
            <a:r>
              <a:rPr lang="en-US" dirty="0" smtClean="0"/>
              <a:t>Alcohol affects a teen brain differently than a mature adult brain. The brain goes through rapid development and “wiring” changes during the ages of 12 and early 20s. </a:t>
            </a:r>
          </a:p>
          <a:p>
            <a:pPr>
              <a:buNone/>
            </a:pPr>
            <a:endParaRPr lang="en-US" dirty="0" smtClean="0"/>
          </a:p>
          <a:p>
            <a:pPr>
              <a:buNone/>
            </a:pPr>
            <a:r>
              <a:rPr lang="en-US" dirty="0" smtClean="0"/>
              <a:t>Areas of the brain that are effected by teenage drinking…</a:t>
            </a:r>
          </a:p>
          <a:p>
            <a:pPr>
              <a:buNone/>
            </a:pPr>
            <a:endParaRPr lang="en-US" dirty="0"/>
          </a:p>
          <a:p>
            <a:r>
              <a:rPr lang="en-US" b="1" u="sng" dirty="0"/>
              <a:t>Prefrontal Cortex</a:t>
            </a:r>
            <a:r>
              <a:rPr lang="en-US" b="1" u="sng" dirty="0" smtClean="0"/>
              <a:t>: </a:t>
            </a:r>
            <a:r>
              <a:rPr lang="en-US" dirty="0" smtClean="0"/>
              <a:t>Responsible for planning, decision making, good judgment and impulse control</a:t>
            </a:r>
          </a:p>
          <a:p>
            <a:pPr>
              <a:buNone/>
            </a:pPr>
            <a:r>
              <a:rPr lang="en-US" dirty="0" smtClean="0"/>
              <a:t>	*Undergoes the most changes during adolescence. </a:t>
            </a:r>
            <a:endParaRPr lang="en-US" dirty="0"/>
          </a:p>
          <a:p>
            <a:endParaRPr lang="en-US" dirty="0"/>
          </a:p>
          <a:p>
            <a:pPr>
              <a:buNone/>
            </a:pPr>
            <a:endParaRPr lang="en-US" dirty="0"/>
          </a:p>
          <a:p>
            <a:r>
              <a:rPr lang="en-US" b="1" u="sng" dirty="0"/>
              <a:t>Hippocampus</a:t>
            </a:r>
            <a:r>
              <a:rPr lang="en-US" b="1" u="sng" dirty="0" smtClean="0"/>
              <a:t>: </a:t>
            </a:r>
            <a:r>
              <a:rPr lang="en-US" dirty="0" smtClean="0"/>
              <a:t>Involved in memory and learning.</a:t>
            </a:r>
          </a:p>
          <a:p>
            <a:pPr>
              <a:buNone/>
            </a:pPr>
            <a:endParaRPr lang="en-US" dirty="0" smtClean="0"/>
          </a:p>
          <a:p>
            <a:endParaRPr lang="en-US" dirty="0"/>
          </a:p>
        </p:txBody>
      </p:sp>
      <p:pic>
        <p:nvPicPr>
          <p:cNvPr id="28674" name="Picture 2" descr="http://www.horicon.lib.wi.us/brain%20development/brainimages/brain%20diagram.JPG"/>
          <p:cNvPicPr>
            <a:picLocks noChangeAspect="1" noChangeArrowheads="1"/>
          </p:cNvPicPr>
          <p:nvPr/>
        </p:nvPicPr>
        <p:blipFill>
          <a:blip r:embed="rId2" cstate="print"/>
          <a:srcRect/>
          <a:stretch>
            <a:fillRect/>
          </a:stretch>
        </p:blipFill>
        <p:spPr bwMode="auto">
          <a:xfrm>
            <a:off x="4384505" y="2209800"/>
            <a:ext cx="4759495" cy="3352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a:t>
            </a:r>
            <a:r>
              <a:rPr lang="en-US" sz="2800" dirty="0" smtClean="0">
                <a:latin typeface="Aharoni" pitchFamily="2" charset="-79"/>
                <a:cs typeface="Aharoni" pitchFamily="2" charset="-79"/>
              </a:rPr>
              <a:t>Alcohol, which acts as a depressant, slows down brain activity and hinders development. </a:t>
            </a:r>
            <a:endParaRPr lang="en-US" sz="2800" dirty="0"/>
          </a:p>
        </p:txBody>
      </p:sp>
      <p:sp>
        <p:nvSpPr>
          <p:cNvPr id="3" name="Content Placeholder 2"/>
          <p:cNvSpPr>
            <a:spLocks noGrp="1"/>
          </p:cNvSpPr>
          <p:nvPr>
            <p:ph idx="1"/>
          </p:nvPr>
        </p:nvSpPr>
        <p:spPr/>
        <p:txBody>
          <a:bodyPr/>
          <a:lstStyle/>
          <a:p>
            <a:r>
              <a:rPr lang="en-US" dirty="0" smtClean="0"/>
              <a:t>Is alcohol considered a drug?</a:t>
            </a:r>
          </a:p>
          <a:p>
            <a:endParaRPr lang="en-US" dirty="0" smtClean="0"/>
          </a:p>
          <a:p>
            <a:endParaRPr lang="en-US" dirty="0" smtClean="0"/>
          </a:p>
          <a:p>
            <a:r>
              <a:rPr lang="en-US" dirty="0" smtClean="0"/>
              <a:t>OF COURSE! It is Ethanol.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i="1" dirty="0" smtClean="0"/>
              <a:t>ALCOHOL AND JUDGEMENT- The teenage brain is still developing. Alcohol can impair the parts of the brain that control the following…</a:t>
            </a:r>
            <a:br>
              <a:rPr lang="en-US" sz="2400" i="1" dirty="0" smtClean="0"/>
            </a:br>
            <a:endParaRPr lang="en-US" sz="2400" i="1" dirty="0"/>
          </a:p>
        </p:txBody>
      </p:sp>
      <p:sp>
        <p:nvSpPr>
          <p:cNvPr id="3" name="Content Placeholder 2"/>
          <p:cNvSpPr>
            <a:spLocks noGrp="1"/>
          </p:cNvSpPr>
          <p:nvPr>
            <p:ph idx="1"/>
          </p:nvPr>
        </p:nvSpPr>
        <p:spPr/>
        <p:txBody>
          <a:bodyPr>
            <a:normAutofit fontScale="70000" lnSpcReduction="20000"/>
          </a:bodyPr>
          <a:lstStyle/>
          <a:p>
            <a:endParaRPr lang="en-US" b="1" u="sng" dirty="0"/>
          </a:p>
          <a:p>
            <a:pPr lvl="0"/>
            <a:r>
              <a:rPr lang="en-US" b="1" u="sng" dirty="0"/>
              <a:t> Motor Coordination</a:t>
            </a:r>
            <a:r>
              <a:rPr lang="en-US" b="1" u="sng" dirty="0" smtClean="0"/>
              <a:t>: </a:t>
            </a:r>
            <a:r>
              <a:rPr lang="en-US" dirty="0" smtClean="0"/>
              <a:t>The ability to talk, drive, and process information</a:t>
            </a:r>
            <a:endParaRPr lang="en-US" dirty="0"/>
          </a:p>
          <a:p>
            <a:endParaRPr lang="en-US" dirty="0"/>
          </a:p>
          <a:p>
            <a:pPr lvl="0"/>
            <a:r>
              <a:rPr lang="en-US" b="1" u="sng" dirty="0" smtClean="0"/>
              <a:t>Impulse Control: </a:t>
            </a:r>
            <a:r>
              <a:rPr lang="en-US" dirty="0"/>
              <a:t>Drinking lowers inhibitions and increases the chances that a person will do something they will regret when they are sober.</a:t>
            </a:r>
          </a:p>
          <a:p>
            <a:endParaRPr lang="en-US" dirty="0"/>
          </a:p>
          <a:p>
            <a:pPr lvl="0"/>
            <a:r>
              <a:rPr lang="en-US" b="1" u="sng" dirty="0"/>
              <a:t>Memory</a:t>
            </a:r>
            <a:r>
              <a:rPr lang="en-US" b="1" u="sng" dirty="0" smtClean="0"/>
              <a:t>: </a:t>
            </a:r>
            <a:r>
              <a:rPr lang="en-US" dirty="0" smtClean="0"/>
              <a:t>Impaired recollection and even blackouts can occur when too much alcohol has been consumed.</a:t>
            </a:r>
            <a:endParaRPr lang="en-US" dirty="0"/>
          </a:p>
          <a:p>
            <a:endParaRPr lang="en-US" dirty="0"/>
          </a:p>
          <a:p>
            <a:pPr lvl="0"/>
            <a:r>
              <a:rPr lang="en-US" b="1" u="sng" dirty="0" smtClean="0"/>
              <a:t>Judgment and decision-making capacity: </a:t>
            </a:r>
            <a:r>
              <a:rPr lang="en-US" dirty="0"/>
              <a:t>Drinking may lead young people to engage in risky behaviors; including getting into a car with someone who has been drinking. These behaviors result in illness, injury, and even death.</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effects… Not just on the brain…</a:t>
            </a:r>
            <a:br>
              <a:rPr lang="en-US" dirty="0" smtClean="0"/>
            </a:br>
            <a:endParaRPr lang="en-US" dirty="0"/>
          </a:p>
        </p:txBody>
      </p:sp>
      <p:sp>
        <p:nvSpPr>
          <p:cNvPr id="3" name="Content Placeholder 2"/>
          <p:cNvSpPr>
            <a:spLocks noGrp="1"/>
          </p:cNvSpPr>
          <p:nvPr>
            <p:ph idx="1"/>
          </p:nvPr>
        </p:nvSpPr>
        <p:spPr>
          <a:xfrm>
            <a:off x="457200" y="1752600"/>
            <a:ext cx="8229600" cy="4821936"/>
          </a:xfrm>
        </p:spPr>
        <p:txBody>
          <a:bodyPr>
            <a:normAutofit fontScale="85000" lnSpcReduction="20000"/>
          </a:bodyPr>
          <a:lstStyle/>
          <a:p>
            <a:pPr>
              <a:buNone/>
            </a:pPr>
            <a:endParaRPr lang="en-US" dirty="0"/>
          </a:p>
          <a:p>
            <a:r>
              <a:rPr lang="en-US" dirty="0"/>
              <a:t>Violence: Children who start drinking before age 15 are 12 times more likely to be injured while under the influence of alcohol and 10 times more likely to be in a fight after drinking, compared with those who wait to drink until they are 21.</a:t>
            </a:r>
          </a:p>
          <a:p>
            <a:endParaRPr lang="en-US" dirty="0"/>
          </a:p>
          <a:p>
            <a:r>
              <a:rPr lang="en-US" dirty="0"/>
              <a:t>School Failure: Teens who use alcohol have higher rates of academic problems and poor performance than non drinkers. </a:t>
            </a:r>
          </a:p>
          <a:p>
            <a:endParaRPr lang="en-US" dirty="0"/>
          </a:p>
          <a:p>
            <a:r>
              <a:rPr lang="en-US" dirty="0"/>
              <a:t>Promiscuity: </a:t>
            </a:r>
            <a:r>
              <a:rPr lang="en-US" dirty="0" err="1"/>
              <a:t>Alochol</a:t>
            </a:r>
            <a:r>
              <a:rPr lang="en-US" dirty="0"/>
              <a:t> use by teens is a strong predictor of unprotected sexual activity and unwanted sexual advances.</a:t>
            </a:r>
          </a:p>
          <a:p>
            <a:endParaRPr lang="en-US" dirty="0"/>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effects… Not just on the brain…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Illicit drug use: More than 67 percent of young people who start drinking before the age of 15 will try an illicit drug. Children who drink are 7.5 times more likely to use an illicit drug, more than 22 times likely to use marijuana and 50 times more likely to use cocaine than children who never drink.</a:t>
            </a:r>
          </a:p>
          <a:p>
            <a:endParaRPr lang="en-US" dirty="0" smtClean="0"/>
          </a:p>
          <a:p>
            <a:r>
              <a:rPr lang="en-US" dirty="0" smtClean="0"/>
              <a:t>Nutrition: Alcohol has calories, but has no nutritional value. </a:t>
            </a:r>
          </a:p>
          <a:p>
            <a:pPr>
              <a:buNone/>
            </a:pPr>
            <a:r>
              <a:rPr lang="en-US" dirty="0" smtClean="0"/>
              <a:t>        Alcohol does not have to be digested; approx. 20% of the alcohol is absorbed into the blood from the stomach, while the other 80% is absorbed in the small intestines. After absorption, alcohol is found in all body tissues, organs, and secretions.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1847850"/>
          </a:xfrm>
        </p:spPr>
        <p:txBody>
          <a:bodyPr>
            <a:normAutofit/>
          </a:bodyPr>
          <a:lstStyle/>
          <a:p>
            <a:r>
              <a:rPr lang="en-US" dirty="0" smtClean="0"/>
              <a:t>FACT: 45% of all traffic deaths are caused by alcohol</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971800" y="4114800"/>
            <a:ext cx="3443288" cy="22990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smtClean="0"/>
              <a:t>Alcohol Metabolism</a:t>
            </a:r>
            <a:endParaRPr lang="en-US" dirty="0"/>
          </a:p>
        </p:txBody>
      </p:sp>
      <p:sp>
        <p:nvSpPr>
          <p:cNvPr id="3" name="Content Placeholder 2"/>
          <p:cNvSpPr>
            <a:spLocks noGrp="1"/>
          </p:cNvSpPr>
          <p:nvPr>
            <p:ph idx="1"/>
          </p:nvPr>
        </p:nvSpPr>
        <p:spPr>
          <a:xfrm>
            <a:off x="457200" y="1600200"/>
            <a:ext cx="3886200" cy="4525963"/>
          </a:xfrm>
        </p:spPr>
        <p:txBody>
          <a:bodyPr>
            <a:normAutofit/>
          </a:bodyPr>
          <a:lstStyle/>
          <a:p>
            <a:r>
              <a:rPr lang="en-US" dirty="0" smtClean="0"/>
              <a:t>Liver can metabolize about 1 drink every hour.</a:t>
            </a:r>
          </a:p>
          <a:p>
            <a:endParaRPr lang="en-US" dirty="0"/>
          </a:p>
          <a:p>
            <a:r>
              <a:rPr lang="en-US" dirty="0" smtClean="0"/>
              <a:t>Does the typical teenage drinking style have 1 drink every </a:t>
            </a:r>
            <a:r>
              <a:rPr lang="en-US" dirty="0" smtClean="0"/>
              <a:t>hour? Probably not.</a:t>
            </a:r>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4472310" y="1752600"/>
            <a:ext cx="4326785"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92</TotalTime>
  <Words>666</Words>
  <Application>Microsoft Office PowerPoint</Application>
  <PresentationFormat>On-screen Show (4:3)</PresentationFormat>
  <Paragraphs>75</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The Teenage Drinking Brain</vt:lpstr>
      <vt:lpstr>Types of Drinking</vt:lpstr>
      <vt:lpstr>Slide 3</vt:lpstr>
      <vt:lpstr> Alcohol, which acts as a depressant, slows down brain activity and hinders development. </vt:lpstr>
      <vt:lpstr>ALCOHOL AND JUDGEMENT- The teenage brain is still developing. Alcohol can impair the parts of the brain that control the following… </vt:lpstr>
      <vt:lpstr>More effects… Not just on the brain… </vt:lpstr>
      <vt:lpstr>More effects… Not just on the brain…</vt:lpstr>
      <vt:lpstr>FACT: 45% of all traffic deaths are caused by alcohol</vt:lpstr>
      <vt:lpstr>Alcohol Metabolism</vt:lpstr>
      <vt:lpstr>Designated Driver</vt:lpstr>
      <vt:lpstr>FACT: Alcohol kills 650% more teenagers than all other drugs combined.  Hmmm…… Maybe another reason why it is illegal for teenagers to drink.</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Teenage Drinking Brain</dc:title>
  <dc:creator>asduser</dc:creator>
  <cp:lastModifiedBy>asduser</cp:lastModifiedBy>
  <cp:revision>11</cp:revision>
  <dcterms:created xsi:type="dcterms:W3CDTF">2013-09-23T03:20:31Z</dcterms:created>
  <dcterms:modified xsi:type="dcterms:W3CDTF">2013-09-24T04:44:23Z</dcterms:modified>
</cp:coreProperties>
</file>