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1.bin"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64" r:id="rId8"/>
    <p:sldId id="265" r:id="rId9"/>
    <p:sldId id="266" r:id="rId10"/>
    <p:sldId id="267" r:id="rId11"/>
    <p:sldId id="269" r:id="rId12"/>
    <p:sldId id="271" r:id="rId13"/>
    <p:sldId id="273" r:id="rId14"/>
    <p:sldId id="274" r:id="rId15"/>
    <p:sldId id="275" r:id="rId16"/>
    <p:sldId id="277" r:id="rId17"/>
    <p:sldId id="278" r:id="rId18"/>
    <p:sldId id="279" r:id="rId19"/>
    <p:sldId id="280" r:id="rId20"/>
    <p:sldId id="282"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2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70AF2-0DB8-5740-977C-7B2C95FF8046}" type="datetimeFigureOut">
              <a:rPr lang="en-US" smtClean="0"/>
              <a:t>3/11/15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53A29-AFCB-7645-BD5F-582D4C6CF81C}" type="slidenum">
              <a:rPr lang="en-US" smtClean="0"/>
              <a:t>‹#›</a:t>
            </a:fld>
            <a:endParaRPr lang="en-US"/>
          </a:p>
        </p:txBody>
      </p:sp>
    </p:spTree>
    <p:extLst>
      <p:ext uri="{BB962C8B-B14F-4D97-AF65-F5344CB8AC3E}">
        <p14:creationId xmlns:p14="http://schemas.microsoft.com/office/powerpoint/2010/main" val="35927475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pPr algn="r" eaLnBrk="1" hangingPunct="1"/>
            <a:fld id="{CD374BEA-4A91-3940-9583-B59429DD6936}" type="slidenum">
              <a:rPr lang="en-US" sz="1200">
                <a:latin typeface="Arial" charset="0"/>
              </a:rPr>
              <a:pPr algn="r" eaLnBrk="1" hangingPunct="1"/>
              <a:t>1</a:t>
            </a:fld>
            <a:endParaRPr lang="en-US" sz="1200">
              <a:latin typeface="Arial" charset="0"/>
            </a:endParaRP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Complete basketball demonstration.  Have one ball that is inflated properly and the other is flat.  Bounce both and ask the students why one bounced better than the other… what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inside counts!  </a:t>
            </a:r>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DCFF39AB-A16E-8544-82E0-907A201AF601}" type="slidenum">
              <a:rPr lang="en-US" sz="1200">
                <a:latin typeface="Arial" charset="0"/>
              </a:rPr>
              <a:pPr/>
              <a:t>11</a:t>
            </a:fld>
            <a:endParaRPr lang="en-US" sz="1200">
              <a:latin typeface="Arial" charset="0"/>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83DD452F-3685-A84B-88D5-C4D94328B83F}" type="slidenum">
              <a:rPr lang="en-US" sz="1200">
                <a:latin typeface="Arial" charset="0"/>
              </a:rPr>
              <a:pPr/>
              <a:t>12</a:t>
            </a:fld>
            <a:endParaRPr lang="en-US" sz="1200">
              <a:latin typeface="Arial" charset="0"/>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AA6DB991-D692-5549-9184-C4C16132A4F8}" type="slidenum">
              <a:rPr lang="en-US" sz="1200">
                <a:latin typeface="Arial" charset="0"/>
              </a:rPr>
              <a:pPr/>
              <a:t>14</a:t>
            </a:fld>
            <a:endParaRPr lang="en-US" sz="1200">
              <a:latin typeface="Arial" charset="0"/>
            </a:endParaRP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9019711C-E12F-254F-837B-6BE89D2BFC46}" type="slidenum">
              <a:rPr lang="en-US" sz="1200">
                <a:latin typeface="Arial" charset="0"/>
              </a:rPr>
              <a:pPr/>
              <a:t>15</a:t>
            </a:fld>
            <a:endParaRPr lang="en-US" sz="1200">
              <a:latin typeface="Arial" charset="0"/>
            </a:endParaRP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Show the Jessica video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9DDB9774-267A-1E49-ABE9-F080278F1812}" type="slidenum">
              <a:rPr lang="en-US" sz="1200">
                <a:latin typeface="Arial" charset="0"/>
              </a:rPr>
              <a:pPr/>
              <a:t>17</a:t>
            </a:fld>
            <a:endParaRPr lang="en-US" sz="1200">
              <a:latin typeface="Arial" charset="0"/>
            </a:endParaRP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795CC85C-A3AC-2641-8EE5-4C4C57AA5D2A}" type="slidenum">
              <a:rPr lang="en-US" sz="1200">
                <a:latin typeface="Arial" charset="0"/>
              </a:rPr>
              <a:pPr/>
              <a:t>19</a:t>
            </a:fld>
            <a:endParaRPr lang="en-US" sz="1200">
              <a:latin typeface="Arial" charset="0"/>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Show video clip of inspirational speaker who has no arms or legs.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6E9B904C-C81F-DA44-88E9-978E8903A88C}" type="slidenum">
              <a:rPr lang="en-US" sz="1200">
                <a:latin typeface="Arial" charset="0"/>
              </a:rPr>
              <a:pPr/>
              <a:t>20</a:t>
            </a:fld>
            <a:endParaRPr lang="en-US" sz="1200">
              <a:latin typeface="Arial" charset="0"/>
            </a:endParaRPr>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Have students get in groups of 4-5 people and complete the survival activity.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p:cNvSpPr>
            <a:spLocks noGrp="1" noRot="1" noChangeAspect="1"/>
          </p:cNvSpPr>
          <p:nvPr>
            <p:ph type="sldImg"/>
          </p:nvPr>
        </p:nvSpPr>
        <p:spPr>
          <a:ln/>
        </p:spPr>
      </p:sp>
      <p:sp>
        <p:nvSpPr>
          <p:cNvPr id="332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Show the video of Nick Vujicic</a:t>
            </a:r>
          </a:p>
        </p:txBody>
      </p:sp>
      <p:sp>
        <p:nvSpPr>
          <p:cNvPr id="332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0766EEEA-75C1-0042-8974-A796085657E6}" type="slidenum">
              <a:rPr lang="en-US" sz="1200">
                <a:latin typeface="Arial" charset="0"/>
              </a:rPr>
              <a:pPr/>
              <a:t>21</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6E56CF2D-1B7E-5640-A026-098AA188F24D}" type="slidenum">
              <a:rPr lang="en-US" sz="1200">
                <a:latin typeface="Arial" charset="0"/>
              </a:rPr>
              <a:pPr/>
              <a:t>2</a:t>
            </a:fld>
            <a:endParaRPr lang="en-US" sz="1200">
              <a:latin typeface="Arial" charset="0"/>
            </a:endParaRPr>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63E3DBD1-9D46-ED4C-B905-1F13096D2066}" type="slidenum">
              <a:rPr lang="en-US" sz="1200">
                <a:latin typeface="Arial" charset="0"/>
              </a:rPr>
              <a:pPr/>
              <a:t>4</a:t>
            </a:fld>
            <a:endParaRPr lang="en-US" sz="1200">
              <a:latin typeface="Arial" charset="0"/>
            </a:endParaRP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If I am not needed by anyone, or if I do not have a project or if my boy/gir friend breaks up with me.....or if my parents yell at me......this is my life for me to live......everybody else parents and teachers included have the opportunity to live their lives.....what am I going to do with mine......my life....my body.....my mind.....my talents.....my goals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22F66FBF-A216-0E4B-82F2-15FDCCB4ECA9}" type="slidenum">
              <a:rPr lang="en-US" sz="1200">
                <a:latin typeface="Arial" charset="0"/>
              </a:rPr>
              <a:pPr/>
              <a:t>5</a:t>
            </a:fld>
            <a:endParaRPr lang="en-US" sz="1200">
              <a:latin typeface="Arial" charset="0"/>
            </a:endParaRP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truth is that life is inconsistent and not fair.  You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control other people and their action and you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always control the events that happen.  However, you can control your reaction to them and that requires you to have a reserve of strategies to cope with life when it gives you lemons. </a:t>
            </a: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C3ED7506-649D-2545-B46F-06A296392D87}" type="slidenum">
              <a:rPr lang="en-US" sz="1200">
                <a:latin typeface="Arial" charset="0"/>
              </a:rPr>
              <a:pPr/>
              <a:t>6</a:t>
            </a:fld>
            <a:endParaRPr lang="en-US" sz="1200">
              <a:latin typeface="Arial" charset="0"/>
            </a:endParaRPr>
          </a:p>
        </p:txBody>
      </p:sp>
      <p:sp>
        <p:nvSpPr>
          <p:cNvPr id="299010" name="Rectangle 1026"/>
          <p:cNvSpPr>
            <a:spLocks noGrp="1" noRot="1" noChangeAspect="1" noChangeArrowheads="1" noTextEdit="1"/>
          </p:cNvSpPr>
          <p:nvPr>
            <p:ph type="sldImg"/>
          </p:nvPr>
        </p:nvSpPr>
        <p:spPr>
          <a:ln/>
        </p:spPr>
      </p:sp>
      <p:sp>
        <p:nvSpPr>
          <p:cNvPr id="2990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Show Breakaway video.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7BEC5BE1-FBD0-024F-AB71-8351B1BF8449}" type="slidenum">
              <a:rPr lang="en-US" sz="1200">
                <a:latin typeface="Arial" charset="0"/>
              </a:rPr>
              <a:pPr/>
              <a:t>7</a:t>
            </a:fld>
            <a:endParaRPr lang="en-US" sz="1200">
              <a:latin typeface="Arial" charset="0"/>
            </a:endParaRPr>
          </a:p>
        </p:txBody>
      </p:sp>
      <p:sp>
        <p:nvSpPr>
          <p:cNvPr id="301058" name="Rectangle 1026"/>
          <p:cNvSpPr>
            <a:spLocks noGrp="1" noRot="1" noChangeAspect="1" noChangeArrowheads="1" noTextEdit="1"/>
          </p:cNvSpPr>
          <p:nvPr>
            <p:ph type="sldImg"/>
          </p:nvPr>
        </p:nvSpPr>
        <p:spPr>
          <a:ln/>
        </p:spPr>
      </p:sp>
      <p:sp>
        <p:nvSpPr>
          <p:cNvPr id="30105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Much like a toolbox, we want to give you 10 specific tools that will build-up the resiliency in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E5FB89DF-28D9-3E44-8CA3-B5C7AECE2383}" type="slidenum">
              <a:rPr lang="en-US" sz="1200">
                <a:latin typeface="Arial" charset="0"/>
              </a:rPr>
              <a:pPr/>
              <a:t>8</a:t>
            </a:fld>
            <a:endParaRPr lang="en-US" sz="1200">
              <a:latin typeface="Arial" charset="0"/>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DC926C70-D6AA-7C43-AD16-9D0676429FED}" type="slidenum">
              <a:rPr lang="en-US" sz="1200">
                <a:latin typeface="Arial" charset="0"/>
              </a:rPr>
              <a:pPr/>
              <a:t>9</a:t>
            </a:fld>
            <a:endParaRPr lang="en-US" sz="1200">
              <a:latin typeface="Arial" charset="0"/>
            </a:endParaRP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458D8333-368B-E245-8199-C9E5E8AB74F4}" type="slidenum">
              <a:rPr lang="en-US" sz="1200">
                <a:latin typeface="Arial" charset="0"/>
              </a:rPr>
              <a:pPr/>
              <a:t>10</a:t>
            </a:fld>
            <a:endParaRPr lang="en-US" sz="1200">
              <a:latin typeface="Arial" charset="0"/>
            </a:endParaRPr>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Show clip from Napoleon Dynamite- when he is learning to dance in his room.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C5F182-1FED-9249-913F-10ACA2CAB399}"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65733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5F182-1FED-9249-913F-10ACA2CAB399}"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124344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5F182-1FED-9249-913F-10ACA2CAB399}"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77575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537F872-8C02-2A47-835F-343A51EC6AE1}" type="slidenum">
              <a:rPr lang="en-US"/>
              <a:pPr>
                <a:defRPr/>
              </a:pPr>
              <a:t>‹#›</a:t>
            </a:fld>
            <a:endParaRPr lang="en-US"/>
          </a:p>
        </p:txBody>
      </p:sp>
    </p:spTree>
    <p:extLst>
      <p:ext uri="{BB962C8B-B14F-4D97-AF65-F5344CB8AC3E}">
        <p14:creationId xmlns:p14="http://schemas.microsoft.com/office/powerpoint/2010/main" val="202158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5F182-1FED-9249-913F-10ACA2CAB399}"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232007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C5F182-1FED-9249-913F-10ACA2CAB399}"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248693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C5F182-1FED-9249-913F-10ACA2CAB399}"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199921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C5F182-1FED-9249-913F-10ACA2CAB399}" type="datetimeFigureOut">
              <a:rPr lang="en-US" smtClean="0"/>
              <a:t>3/11/15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361189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C5F182-1FED-9249-913F-10ACA2CAB399}" type="datetimeFigureOut">
              <a:rPr lang="en-US" smtClean="0"/>
              <a:t>3/11/15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328849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5F182-1FED-9249-913F-10ACA2CAB399}" type="datetimeFigureOut">
              <a:rPr lang="en-US" smtClean="0"/>
              <a:t>3/11/15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243029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5F182-1FED-9249-913F-10ACA2CAB399}"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281285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5F182-1FED-9249-913F-10ACA2CAB399}"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159B-BA30-B741-A871-78E37E3B4767}" type="slidenum">
              <a:rPr lang="en-US" smtClean="0"/>
              <a:t>‹#›</a:t>
            </a:fld>
            <a:endParaRPr lang="en-US"/>
          </a:p>
        </p:txBody>
      </p:sp>
    </p:spTree>
    <p:extLst>
      <p:ext uri="{BB962C8B-B14F-4D97-AF65-F5344CB8AC3E}">
        <p14:creationId xmlns:p14="http://schemas.microsoft.com/office/powerpoint/2010/main" val="25001275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5F182-1FED-9249-913F-10ACA2CAB399}" type="datetimeFigureOut">
              <a:rPr lang="en-US" smtClean="0"/>
              <a:t>3/11/15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A159B-BA30-B741-A871-78E37E3B4767}" type="slidenum">
              <a:rPr lang="en-US" smtClean="0"/>
              <a:t>‹#›</a:t>
            </a:fld>
            <a:endParaRPr lang="en-US"/>
          </a:p>
        </p:txBody>
      </p:sp>
    </p:spTree>
    <p:extLst>
      <p:ext uri="{BB962C8B-B14F-4D97-AF65-F5344CB8AC3E}">
        <p14:creationId xmlns:p14="http://schemas.microsoft.com/office/powerpoint/2010/main" val="1328676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16.jpeg"/><Relationship Id="rId6"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 Id="rId3"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WordArt 4"/>
          <p:cNvSpPr>
            <a:spLocks noChangeArrowheads="1" noChangeShapeType="1" noTextEdit="1"/>
          </p:cNvSpPr>
          <p:nvPr/>
        </p:nvSpPr>
        <p:spPr bwMode="auto">
          <a:xfrm>
            <a:off x="1295400" y="1676400"/>
            <a:ext cx="6705600" cy="1752600"/>
          </a:xfrm>
          <a:prstGeom prst="rect">
            <a:avLst/>
          </a:prstGeom>
        </p:spPr>
        <p:txBody>
          <a:bodyPr wrap="none" fromWordArt="1">
            <a:prstTxWarp prst="textPlain">
              <a:avLst>
                <a:gd name="adj" fmla="val 50000"/>
              </a:avLst>
            </a:prstTxWarp>
          </a:bodyPr>
          <a:lstStyle/>
          <a:p>
            <a:r>
              <a:rPr lang="en-US" sz="5400" kern="10" dirty="0">
                <a:ln w="9525">
                  <a:solidFill>
                    <a:srgbClr val="000000"/>
                  </a:solidFill>
                  <a:round/>
                  <a:headEnd/>
                  <a:tailEnd/>
                </a:ln>
                <a:solidFill>
                  <a:srgbClr val="FFFFFF"/>
                </a:solidFill>
                <a:latin typeface="Juice ITC"/>
                <a:ea typeface="Juice ITC"/>
                <a:cs typeface="Juice ITC"/>
              </a:rPr>
              <a:t>RESILIENCY</a:t>
            </a:r>
          </a:p>
        </p:txBody>
      </p:sp>
      <p:sp>
        <p:nvSpPr>
          <p:cNvPr id="5" name="Rectangle 3"/>
          <p:cNvSpPr txBox="1">
            <a:spLocks noChangeArrowheads="1"/>
          </p:cNvSpPr>
          <p:nvPr/>
        </p:nvSpPr>
        <p:spPr>
          <a:xfrm>
            <a:off x="838200" y="3733800"/>
            <a:ext cx="8153400" cy="2971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Font typeface="Wingdings" charset="0"/>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Font typeface="Wingdings" pitchFamily="-65" charset="2"/>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Font typeface="Wingdings" pitchFamily="-65" charset="2"/>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Font typeface="Wingdings" pitchFamily="-65" charset="2"/>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Font typeface="Wingdings" pitchFamily="-65" charset="2"/>
              <a:buChar char="§"/>
              <a:defRPr sz="2000">
                <a:solidFill>
                  <a:schemeClr val="tx1"/>
                </a:solidFill>
                <a:latin typeface="+mn-lt"/>
                <a:ea typeface="ＭＳ Ｐゴシック" pitchFamily="-65" charset="-128"/>
              </a:defRPr>
            </a:lvl9pPr>
          </a:lstStyle>
          <a:p>
            <a:pPr eaLnBrk="1" hangingPunct="1"/>
            <a:r>
              <a:rPr lang="en-US" sz="2400" b="1" dirty="0" smtClean="0">
                <a:solidFill>
                  <a:schemeClr val="bg1"/>
                </a:solidFill>
                <a:latin typeface="Arial" charset="0"/>
                <a:ea typeface="ＭＳ Ｐゴシック" charset="0"/>
                <a:cs typeface="ＭＳ Ｐゴシック" charset="0"/>
              </a:rPr>
              <a:t>–noun </a:t>
            </a:r>
          </a:p>
          <a:p>
            <a:pPr eaLnBrk="1" hangingPunct="1"/>
            <a:r>
              <a:rPr lang="en-US" sz="2400" b="1" dirty="0" smtClean="0">
                <a:solidFill>
                  <a:schemeClr val="bg1"/>
                </a:solidFill>
                <a:latin typeface="Arial" charset="0"/>
                <a:ea typeface="ＭＳ Ｐゴシック" charset="0"/>
                <a:cs typeface="ＭＳ Ｐゴシック" charset="0"/>
              </a:rPr>
              <a:t>1.</a:t>
            </a:r>
            <a:r>
              <a:rPr lang="en-US" sz="2400" dirty="0" smtClean="0">
                <a:solidFill>
                  <a:schemeClr val="bg1"/>
                </a:solidFill>
                <a:latin typeface="Arial" charset="0"/>
                <a:ea typeface="ＭＳ Ｐゴシック" charset="0"/>
                <a:cs typeface="ＭＳ Ｐゴシック" charset="0"/>
              </a:rPr>
              <a:t>the power or ability to return to the original form, position, etc., after being bent, compressed, or stretched; elasticity.</a:t>
            </a:r>
          </a:p>
          <a:p>
            <a:pPr eaLnBrk="1" hangingPunct="1"/>
            <a:r>
              <a:rPr lang="en-US" sz="2400" b="1" dirty="0" smtClean="0">
                <a:solidFill>
                  <a:schemeClr val="bg1"/>
                </a:solidFill>
                <a:latin typeface="Arial" charset="0"/>
                <a:ea typeface="ＭＳ Ｐゴシック" charset="0"/>
                <a:cs typeface="ＭＳ Ｐゴシック" charset="0"/>
              </a:rPr>
              <a:t>2.</a:t>
            </a:r>
            <a:r>
              <a:rPr lang="en-US" sz="2400" dirty="0" smtClean="0">
                <a:solidFill>
                  <a:schemeClr val="bg1"/>
                </a:solidFill>
                <a:latin typeface="Arial" charset="0"/>
                <a:ea typeface="ＭＳ Ｐゴシック" charset="0"/>
                <a:cs typeface="ＭＳ Ｐゴシック" charset="0"/>
              </a:rPr>
              <a:t>ability to recover readily from illness, depression, adversity, or the like; buoyancy</a:t>
            </a:r>
            <a:endParaRPr lang="en-US" sz="2400"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6040808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7" name="Rectangle 2"/>
          <p:cNvSpPr>
            <a:spLocks noGrp="1" noChangeArrowheads="1"/>
          </p:cNvSpPr>
          <p:nvPr>
            <p:ph type="title"/>
          </p:nvPr>
        </p:nvSpPr>
        <p:spPr>
          <a:xfrm>
            <a:off x="685800" y="304800"/>
            <a:ext cx="7772400" cy="1143000"/>
          </a:xfrm>
        </p:spPr>
        <p:txBody>
          <a:bodyPr>
            <a:normAutofit fontScale="90000"/>
          </a:bodyPr>
          <a:lstStyle/>
          <a:p>
            <a:pPr eaLnBrk="1" hangingPunct="1"/>
            <a:r>
              <a:rPr lang="en-US" dirty="0">
                <a:solidFill>
                  <a:srgbClr val="1339EC"/>
                </a:solidFill>
                <a:latin typeface="Century Gothic" charset="0"/>
                <a:ea typeface="Osaka" charset="0"/>
                <a:cs typeface="Osaka" charset="0"/>
              </a:rPr>
              <a:t>#3 Do something enjoyable and creative every day!</a:t>
            </a:r>
            <a:endParaRPr lang="en-US" dirty="0">
              <a:latin typeface="Century Gothic" charset="0"/>
              <a:ea typeface="Osaka" charset="0"/>
              <a:cs typeface="Osaka" charset="0"/>
            </a:endParaRPr>
          </a:p>
        </p:txBody>
      </p:sp>
      <p:sp>
        <p:nvSpPr>
          <p:cNvPr id="26627" name="Rectangle 3"/>
          <p:cNvSpPr>
            <a:spLocks noGrp="1" noChangeArrowheads="1"/>
          </p:cNvSpPr>
          <p:nvPr>
            <p:ph type="body" idx="1"/>
          </p:nvPr>
        </p:nvSpPr>
        <p:spPr>
          <a:xfrm>
            <a:off x="381000" y="1600200"/>
            <a:ext cx="7772400" cy="4114800"/>
          </a:xfrm>
        </p:spPr>
        <p:txBody>
          <a:bodyPr/>
          <a:lstStyle/>
          <a:p>
            <a:pPr eaLnBrk="1" hangingPunct="1">
              <a:defRPr/>
            </a:pPr>
            <a:r>
              <a:rPr lang="en-US" dirty="0">
                <a:solidFill>
                  <a:srgbClr val="FF3300"/>
                </a:solidFill>
              </a:rPr>
              <a:t>This reduces stress.</a:t>
            </a:r>
          </a:p>
          <a:p>
            <a:pPr eaLnBrk="1" hangingPunct="1">
              <a:defRPr/>
            </a:pPr>
            <a:r>
              <a:rPr lang="en-US" dirty="0">
                <a:solidFill>
                  <a:srgbClr val="61CD26"/>
                </a:solidFill>
              </a:rPr>
              <a:t>It helps you celebrate your strengths.</a:t>
            </a:r>
            <a:endParaRPr lang="en-US" dirty="0"/>
          </a:p>
          <a:p>
            <a:pPr eaLnBrk="1" hangingPunct="1">
              <a:defRPr/>
            </a:pPr>
            <a:r>
              <a:rPr lang="en-US" dirty="0">
                <a:solidFill>
                  <a:srgbClr val="9924B3"/>
                </a:solidFill>
              </a:rPr>
              <a:t>This builds self-esteem.</a:t>
            </a:r>
          </a:p>
          <a:p>
            <a:pPr eaLnBrk="1" hangingPunct="1">
              <a:defRPr/>
            </a:pPr>
            <a:r>
              <a:rPr lang="en-US" dirty="0">
                <a:solidFill>
                  <a:srgbClr val="F9E049"/>
                </a:solidFill>
              </a:rPr>
              <a:t>Creativity is the key to joy- </a:t>
            </a:r>
            <a:endParaRPr lang="en-US" dirty="0" smtClean="0">
              <a:solidFill>
                <a:srgbClr val="F9E049"/>
              </a:solidFill>
            </a:endParaRPr>
          </a:p>
          <a:p>
            <a:pPr marL="0" indent="0" eaLnBrk="1" hangingPunct="1">
              <a:buNone/>
              <a:defRPr/>
            </a:pPr>
            <a:r>
              <a:rPr lang="en-US" dirty="0" smtClean="0">
                <a:solidFill>
                  <a:srgbClr val="F9E049"/>
                </a:solidFill>
              </a:rPr>
              <a:t>this </a:t>
            </a:r>
            <a:r>
              <a:rPr lang="en-US" dirty="0">
                <a:solidFill>
                  <a:srgbClr val="F9E049"/>
                </a:solidFill>
              </a:rPr>
              <a:t>is </a:t>
            </a:r>
            <a:r>
              <a:rPr lang="en-US" dirty="0" smtClean="0">
                <a:solidFill>
                  <a:srgbClr val="F9E049"/>
                </a:solidFill>
              </a:rPr>
              <a:t>scientifically </a:t>
            </a:r>
            <a:r>
              <a:rPr lang="en-US" dirty="0">
                <a:solidFill>
                  <a:srgbClr val="F9E049"/>
                </a:solidFill>
              </a:rPr>
              <a:t>proven.</a:t>
            </a:r>
          </a:p>
        </p:txBody>
      </p:sp>
      <p:pic>
        <p:nvPicPr>
          <p:cNvPr id="2" name="Picture 1" descr="danc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708204"/>
            <a:ext cx="3124200" cy="3129513"/>
          </a:xfrm>
          <a:prstGeom prst="rect">
            <a:avLst/>
          </a:prstGeom>
        </p:spPr>
      </p:pic>
      <p:pic>
        <p:nvPicPr>
          <p:cNvPr id="4" name="Picture 3" descr="url-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35600"/>
            <a:ext cx="2438400" cy="1422400"/>
          </a:xfrm>
          <a:prstGeom prst="rect">
            <a:avLst/>
          </a:prstGeom>
        </p:spPr>
      </p:pic>
    </p:spTree>
    <p:extLst>
      <p:ext uri="{BB962C8B-B14F-4D97-AF65-F5344CB8AC3E}">
        <p14:creationId xmlns:p14="http://schemas.microsoft.com/office/powerpoint/2010/main" val="3885439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ChangeArrowheads="1"/>
          </p:cNvSpPr>
          <p:nvPr>
            <p:ph type="title"/>
          </p:nvPr>
        </p:nvSpPr>
        <p:spPr/>
        <p:txBody>
          <a:bodyPr>
            <a:normAutofit fontScale="90000"/>
          </a:bodyPr>
          <a:lstStyle/>
          <a:p>
            <a:r>
              <a:rPr kumimoji="0" lang="en-US">
                <a:latin typeface="Arial" charset="0"/>
                <a:ea typeface="ＭＳ Ｐゴシック" charset="0"/>
                <a:cs typeface="ＭＳ Ｐゴシック" charset="0"/>
              </a:rPr>
              <a:t>#4 Make positive goals and work towards them.</a:t>
            </a:r>
          </a:p>
        </p:txBody>
      </p:sp>
      <p:sp>
        <p:nvSpPr>
          <p:cNvPr id="34819" name="Rectangle 3"/>
          <p:cNvSpPr>
            <a:spLocks noGrp="1" noChangeArrowheads="1"/>
          </p:cNvSpPr>
          <p:nvPr>
            <p:ph type="body" idx="1"/>
          </p:nvPr>
        </p:nvSpPr>
        <p:spPr>
          <a:xfrm>
            <a:off x="685800" y="1752601"/>
            <a:ext cx="7848600" cy="2743199"/>
          </a:xfrm>
        </p:spPr>
        <p:txBody>
          <a:bodyPr>
            <a:normAutofit lnSpcReduction="10000"/>
          </a:bodyPr>
          <a:lstStyle/>
          <a:p>
            <a:pPr>
              <a:buFont typeface="Wingdings" charset="0"/>
              <a:buNone/>
            </a:pPr>
            <a:endParaRPr kumimoji="0" lang="en-US" dirty="0">
              <a:latin typeface="Arial" charset="0"/>
              <a:ea typeface="ＭＳ Ｐゴシック" charset="0"/>
              <a:cs typeface="ＭＳ Ｐゴシック" charset="0"/>
            </a:endParaRPr>
          </a:p>
          <a:p>
            <a:r>
              <a:rPr kumimoji="0" lang="en-US" dirty="0">
                <a:latin typeface="Arial" charset="0"/>
                <a:ea typeface="ＭＳ Ｐゴシック" charset="0"/>
                <a:cs typeface="ＭＳ Ｐゴシック" charset="0"/>
              </a:rPr>
              <a:t>Making and attaining goals creates self esteem.</a:t>
            </a:r>
          </a:p>
          <a:p>
            <a:pPr>
              <a:buFont typeface="Wingdings" charset="0"/>
              <a:buNone/>
            </a:pPr>
            <a:endParaRPr kumimoji="0" lang="en-US" sz="1200" dirty="0">
              <a:latin typeface="Arial" charset="0"/>
              <a:ea typeface="ＭＳ Ｐゴシック" charset="0"/>
              <a:cs typeface="ＭＳ Ｐゴシック" charset="0"/>
            </a:endParaRPr>
          </a:p>
          <a:p>
            <a:r>
              <a:rPr kumimoji="0" lang="en-US" dirty="0">
                <a:latin typeface="Arial" charset="0"/>
                <a:ea typeface="ＭＳ Ｐゴシック" charset="0"/>
                <a:cs typeface="ＭＳ Ｐゴシック" charset="0"/>
              </a:rPr>
              <a:t>Making and attaining goals gives a purpose in life</a:t>
            </a:r>
            <a:r>
              <a:rPr kumimoji="0" lang="en-US" dirty="0" smtClean="0">
                <a:latin typeface="Arial" charset="0"/>
                <a:ea typeface="ＭＳ Ｐゴシック" charset="0"/>
                <a:cs typeface="ＭＳ Ｐゴシック" charset="0"/>
              </a:rPr>
              <a:t>.</a:t>
            </a:r>
            <a:endParaRPr kumimoji="0" lang="en-US" dirty="0">
              <a:latin typeface="Arial" charset="0"/>
              <a:ea typeface="ＭＳ Ｐゴシック" charset="0"/>
              <a:cs typeface="ＭＳ Ｐゴシック" charset="0"/>
            </a:endParaRPr>
          </a:p>
        </p:txBody>
      </p:sp>
      <p:pic>
        <p:nvPicPr>
          <p:cNvPr id="2" name="Picture 1" descr="url-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602" y="4419600"/>
            <a:ext cx="3205541" cy="2016206"/>
          </a:xfrm>
          <a:prstGeom prst="rect">
            <a:avLst/>
          </a:prstGeom>
        </p:spPr>
      </p:pic>
    </p:spTree>
    <p:extLst>
      <p:ext uri="{BB962C8B-B14F-4D97-AF65-F5344CB8AC3E}">
        <p14:creationId xmlns:p14="http://schemas.microsoft.com/office/powerpoint/2010/main" val="2700370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457200"/>
            <a:ext cx="7772400" cy="1143000"/>
          </a:xfrm>
        </p:spPr>
        <p:txBody>
          <a:bodyPr>
            <a:normAutofit fontScale="90000"/>
          </a:bodyPr>
          <a:lstStyle/>
          <a:p>
            <a:pPr eaLnBrk="1" hangingPunct="1">
              <a:defRPr/>
            </a:pPr>
            <a:r>
              <a:rPr lang="en-US" dirty="0" smtClean="0">
                <a:latin typeface="Lucida Grande" charset="0"/>
                <a:ea typeface="ＭＳ Ｐゴシック" charset="0"/>
                <a:cs typeface="ＭＳ Ｐゴシック" charset="0"/>
              </a:rPr>
              <a:t>#</a:t>
            </a:r>
            <a:r>
              <a:rPr lang="en-US" dirty="0" smtClean="0">
                <a:latin typeface="Jazz LET" charset="0"/>
                <a:ea typeface="ＭＳ Ｐゴシック" charset="0"/>
                <a:cs typeface="ＭＳ Ｐゴシック" charset="0"/>
              </a:rPr>
              <a:t>5  </a:t>
            </a:r>
            <a:r>
              <a:rPr lang="en-US" dirty="0">
                <a:latin typeface="Jazz LET" charset="0"/>
                <a:ea typeface="ＭＳ Ｐゴシック" charset="0"/>
                <a:cs typeface="ＭＳ Ｐゴシック" charset="0"/>
              </a:rPr>
              <a:t>Do something for someone else.</a:t>
            </a:r>
            <a:endParaRPr lang="en-US" dirty="0">
              <a:latin typeface="Lucida Handwriting" charset="0"/>
              <a:ea typeface="ＭＳ Ｐゴシック" charset="0"/>
              <a:cs typeface="ＭＳ Ｐゴシック" charset="0"/>
            </a:endParaRPr>
          </a:p>
        </p:txBody>
      </p:sp>
      <p:sp>
        <p:nvSpPr>
          <p:cNvPr id="27651" name="Rectangle 3"/>
          <p:cNvSpPr>
            <a:spLocks noGrp="1" noChangeArrowheads="1"/>
          </p:cNvSpPr>
          <p:nvPr>
            <p:ph type="body" idx="1"/>
          </p:nvPr>
        </p:nvSpPr>
        <p:spPr>
          <a:xfrm>
            <a:off x="685800" y="1524000"/>
            <a:ext cx="5486400" cy="4114800"/>
          </a:xfrm>
        </p:spPr>
        <p:txBody>
          <a:bodyPr/>
          <a:lstStyle/>
          <a:p>
            <a:pPr eaLnBrk="1" hangingPunct="1">
              <a:lnSpc>
                <a:spcPct val="90000"/>
              </a:lnSpc>
              <a:defRPr/>
            </a:pPr>
            <a:endParaRPr lang="en-US" dirty="0">
              <a:latin typeface="Jazz LET" charset="0"/>
              <a:ea typeface="ＭＳ Ｐゴシック" charset="0"/>
              <a:cs typeface="ＭＳ Ｐゴシック" charset="0"/>
            </a:endParaRPr>
          </a:p>
          <a:p>
            <a:pPr eaLnBrk="1" hangingPunct="1">
              <a:lnSpc>
                <a:spcPct val="90000"/>
              </a:lnSpc>
              <a:defRPr/>
            </a:pPr>
            <a:r>
              <a:rPr lang="en-US" dirty="0">
                <a:latin typeface="Jazz LET" charset="0"/>
                <a:ea typeface="ＭＳ Ｐゴシック" charset="0"/>
                <a:cs typeface="ＭＳ Ｐゴシック" charset="0"/>
              </a:rPr>
              <a:t>Giving of yourself creates feelings of worth and value.</a:t>
            </a:r>
          </a:p>
          <a:p>
            <a:pPr eaLnBrk="1" hangingPunct="1">
              <a:lnSpc>
                <a:spcPct val="90000"/>
              </a:lnSpc>
              <a:buFontTx/>
              <a:buNone/>
              <a:defRPr/>
            </a:pPr>
            <a:endParaRPr lang="en-US" dirty="0">
              <a:latin typeface="Jazz LET" charset="0"/>
              <a:ea typeface="ＭＳ Ｐゴシック" charset="0"/>
              <a:cs typeface="ＭＳ Ｐゴシック" charset="0"/>
            </a:endParaRPr>
          </a:p>
          <a:p>
            <a:pPr eaLnBrk="1" hangingPunct="1">
              <a:lnSpc>
                <a:spcPct val="90000"/>
              </a:lnSpc>
              <a:defRPr/>
            </a:pPr>
            <a:r>
              <a:rPr lang="en-US" dirty="0">
                <a:latin typeface="Jazz LET" charset="0"/>
                <a:ea typeface="ＭＳ Ｐゴシック" charset="0"/>
                <a:cs typeface="ＭＳ Ｐゴシック" charset="0"/>
              </a:rPr>
              <a:t>Helping others provides </a:t>
            </a:r>
            <a:r>
              <a:rPr lang="en-US" dirty="0" smtClean="0">
                <a:latin typeface="Jazz LET" charset="0"/>
                <a:ea typeface="ＭＳ Ｐゴシック" charset="0"/>
                <a:cs typeface="ＭＳ Ｐゴシック" charset="0"/>
              </a:rPr>
              <a:t>purpose</a:t>
            </a:r>
            <a:r>
              <a:rPr lang="en-US" dirty="0">
                <a:latin typeface="Jazz LET" charset="0"/>
                <a:ea typeface="ＭＳ Ｐゴシック" charset="0"/>
                <a:cs typeface="ＭＳ Ｐゴシック" charset="0"/>
              </a:rPr>
              <a:t>.</a:t>
            </a:r>
          </a:p>
          <a:p>
            <a:pPr eaLnBrk="1" hangingPunct="1">
              <a:lnSpc>
                <a:spcPct val="90000"/>
              </a:lnSpc>
              <a:defRPr/>
            </a:pPr>
            <a:endParaRPr lang="en-US" dirty="0">
              <a:latin typeface="Lucida Handwriting" charset="0"/>
              <a:ea typeface="ＭＳ Ｐゴシック" charset="0"/>
              <a:cs typeface="ＭＳ Ｐゴシック" charset="0"/>
            </a:endParaRPr>
          </a:p>
        </p:txBody>
      </p:sp>
      <p:pic>
        <p:nvPicPr>
          <p:cNvPr id="311300" name="Picture 7" descr="contrib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 y="5667375"/>
            <a:ext cx="1905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le_268773_0_283x4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25" y="3048000"/>
            <a:ext cx="2695575" cy="3810000"/>
          </a:xfrm>
          <a:prstGeom prst="rect">
            <a:avLst/>
          </a:prstGeom>
        </p:spPr>
      </p:pic>
      <p:pic>
        <p:nvPicPr>
          <p:cNvPr id="4" name="Picture 3" descr="url.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1209329"/>
            <a:ext cx="2660667" cy="1838671"/>
          </a:xfrm>
          <a:prstGeom prst="rect">
            <a:avLst/>
          </a:prstGeom>
        </p:spPr>
      </p:pic>
      <p:pic>
        <p:nvPicPr>
          <p:cNvPr id="8" name="Picture 7" descr="re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5379623"/>
            <a:ext cx="3099690" cy="1478377"/>
          </a:xfrm>
          <a:prstGeom prst="rect">
            <a:avLst/>
          </a:prstGeom>
        </p:spPr>
      </p:pic>
    </p:spTree>
    <p:extLst>
      <p:ext uri="{BB962C8B-B14F-4D97-AF65-F5344CB8AC3E}">
        <p14:creationId xmlns:p14="http://schemas.microsoft.com/office/powerpoint/2010/main" val="604432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wipe(left)">
                                      <p:cBhvr>
                                        <p:cTn id="7" dur="5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wipe(left)">
                                      <p:cBhvr>
                                        <p:cTn id="12"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609600"/>
            <a:ext cx="7772400" cy="3810000"/>
          </a:xfrm>
        </p:spPr>
        <p:txBody>
          <a:bodyPr/>
          <a:lstStyle/>
          <a:p>
            <a:pPr eaLnBrk="1" hangingPunct="1">
              <a:defRPr/>
            </a:pPr>
            <a:r>
              <a:rPr lang="en-US" sz="5000">
                <a:solidFill>
                  <a:srgbClr val="050843"/>
                </a:solidFill>
                <a:latin typeface="Copperplate" pitchFamily="-106" charset="0"/>
              </a:rPr>
              <a:t>“Be the change you want in the world.”</a:t>
            </a:r>
            <a:r>
              <a:rPr lang="en-US">
                <a:solidFill>
                  <a:srgbClr val="254E11"/>
                </a:solidFill>
                <a:latin typeface="Copperplate" pitchFamily="-106" charset="0"/>
              </a:rPr>
              <a:t/>
            </a:r>
            <a:br>
              <a:rPr lang="en-US">
                <a:solidFill>
                  <a:srgbClr val="254E11"/>
                </a:solidFill>
                <a:latin typeface="Copperplate" pitchFamily="-106" charset="0"/>
              </a:rPr>
            </a:br>
            <a:r>
              <a:rPr lang="en-US" sz="2400">
                <a:solidFill>
                  <a:schemeClr val="hlink"/>
                </a:solidFill>
                <a:latin typeface="Georgia" pitchFamily="-106" charset="0"/>
              </a:rPr>
              <a:t>- Ghandi</a:t>
            </a:r>
            <a:r>
              <a:rPr lang="en-US"/>
              <a:t> </a:t>
            </a:r>
          </a:p>
        </p:txBody>
      </p:sp>
      <p:pic>
        <p:nvPicPr>
          <p:cNvPr id="314370" name="Picture 4" descr="mahatma-gandhi-indian-h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063" y="3276600"/>
            <a:ext cx="3182937"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1" name="Picture 5" descr="ca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813300"/>
            <a:ext cx="27051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2" name="Picture 6" descr="21307249-israel-contin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1909763"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3" name="Picture 7" descr="105_china_migrants_1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4" name="Picture 8" descr="175_gaza_digs_out_tout_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622925"/>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7575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3" name="Rectangle 2"/>
          <p:cNvSpPr>
            <a:spLocks noGrp="1" noChangeArrowheads="1"/>
          </p:cNvSpPr>
          <p:nvPr>
            <p:ph type="title"/>
          </p:nvPr>
        </p:nvSpPr>
        <p:spPr/>
        <p:txBody>
          <a:bodyPr>
            <a:normAutofit fontScale="90000"/>
          </a:bodyPr>
          <a:lstStyle/>
          <a:p>
            <a:pPr eaLnBrk="1" hangingPunct="1"/>
            <a:r>
              <a:rPr lang="en-US">
                <a:latin typeface="Lucida Handwriting" charset="0"/>
                <a:ea typeface="MS Pゴシック" charset="0"/>
                <a:cs typeface="MS Pゴシック" charset="0"/>
              </a:rPr>
              <a:t>#6 Pick yourself up and get involved.</a:t>
            </a:r>
          </a:p>
        </p:txBody>
      </p:sp>
      <p:sp>
        <p:nvSpPr>
          <p:cNvPr id="28675" name="Rectangle 3"/>
          <p:cNvSpPr>
            <a:spLocks noGrp="1" noChangeArrowheads="1"/>
          </p:cNvSpPr>
          <p:nvPr>
            <p:ph type="body" idx="1"/>
          </p:nvPr>
        </p:nvSpPr>
        <p:spPr>
          <a:xfrm>
            <a:off x="3962400" y="1828800"/>
            <a:ext cx="4781550" cy="4114800"/>
          </a:xfrm>
        </p:spPr>
        <p:txBody>
          <a:bodyPr/>
          <a:lstStyle/>
          <a:p>
            <a:pPr eaLnBrk="1" hangingPunct="1">
              <a:lnSpc>
                <a:spcPct val="90000"/>
              </a:lnSpc>
            </a:pPr>
            <a:r>
              <a:rPr lang="en-US" dirty="0">
                <a:latin typeface="Arial" charset="0"/>
                <a:ea typeface="MS Pゴシック" charset="0"/>
                <a:cs typeface="MS Pゴシック" charset="0"/>
              </a:rPr>
              <a:t>Take the initiative because it is up to you to bounce back.</a:t>
            </a:r>
          </a:p>
          <a:p>
            <a:pPr eaLnBrk="1" hangingPunct="1">
              <a:lnSpc>
                <a:spcPct val="90000"/>
              </a:lnSpc>
            </a:pPr>
            <a:r>
              <a:rPr lang="en-US" dirty="0">
                <a:latin typeface="Arial" charset="0"/>
                <a:ea typeface="MS Pゴシック" charset="0"/>
                <a:cs typeface="MS Pゴシック" charset="0"/>
              </a:rPr>
              <a:t>Sitting around feeling sorry for yourself will get you nowhere- literally!</a:t>
            </a:r>
          </a:p>
          <a:p>
            <a:pPr eaLnBrk="1" hangingPunct="1">
              <a:lnSpc>
                <a:spcPct val="90000"/>
              </a:lnSpc>
              <a:buFontTx/>
              <a:buNone/>
            </a:pPr>
            <a:endParaRPr lang="en-US" dirty="0">
              <a:latin typeface="Arial" charset="0"/>
              <a:ea typeface="MS Pゴシック" charset="0"/>
              <a:cs typeface="MS Pゴシック" charset="0"/>
            </a:endParaRPr>
          </a:p>
        </p:txBody>
      </p:sp>
      <p:pic>
        <p:nvPicPr>
          <p:cNvPr id="4" name="Picture 3"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1700"/>
            <a:ext cx="3606800" cy="2247900"/>
          </a:xfrm>
          <a:prstGeom prst="rect">
            <a:avLst/>
          </a:prstGeom>
        </p:spPr>
      </p:pic>
      <p:pic>
        <p:nvPicPr>
          <p:cNvPr id="5" name="Picture 4" descr="winter-in-minnesota-family-fu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708757"/>
            <a:ext cx="3200400" cy="2135981"/>
          </a:xfrm>
          <a:prstGeom prst="rect">
            <a:avLst/>
          </a:prstGeom>
        </p:spPr>
      </p:pic>
      <p:pic>
        <p:nvPicPr>
          <p:cNvPr id="2" name="Picture 1" descr="j01790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49714"/>
            <a:ext cx="3657600" cy="2438400"/>
          </a:xfrm>
          <a:prstGeom prst="rect">
            <a:avLst/>
          </a:prstGeom>
        </p:spPr>
      </p:pic>
    </p:spTree>
    <p:extLst>
      <p:ext uri="{BB962C8B-B14F-4D97-AF65-F5344CB8AC3E}">
        <p14:creationId xmlns:p14="http://schemas.microsoft.com/office/powerpoint/2010/main" val="778136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1"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#7  Be positive!</a:t>
            </a:r>
          </a:p>
        </p:txBody>
      </p:sp>
      <p:sp>
        <p:nvSpPr>
          <p:cNvPr id="29699" name="Rectangle 3"/>
          <p:cNvSpPr>
            <a:spLocks noGrp="1" noChangeArrowheads="1"/>
          </p:cNvSpPr>
          <p:nvPr>
            <p:ph type="body" idx="1"/>
          </p:nvPr>
        </p:nvSpPr>
        <p:spPr>
          <a:xfrm>
            <a:off x="762000" y="1828800"/>
            <a:ext cx="5840413" cy="4267200"/>
          </a:xfrm>
        </p:spPr>
        <p:txBody>
          <a:bodyPr/>
          <a:lstStyle/>
          <a:p>
            <a:pPr eaLnBrk="1" hangingPunct="1">
              <a:lnSpc>
                <a:spcPct val="80000"/>
              </a:lnSpc>
            </a:pPr>
            <a:r>
              <a:rPr lang="en-US" dirty="0">
                <a:latin typeface="Arial" charset="0"/>
                <a:ea typeface="ＭＳ Ｐゴシック" charset="0"/>
                <a:cs typeface="ＭＳ Ｐゴシック" charset="0"/>
              </a:rPr>
              <a:t>Be aware of negative thinking and quit it!</a:t>
            </a:r>
          </a:p>
          <a:p>
            <a:pPr eaLnBrk="1" hangingPunct="1">
              <a:lnSpc>
                <a:spcPct val="80000"/>
              </a:lnSpc>
            </a:pPr>
            <a:r>
              <a:rPr lang="en-US" dirty="0">
                <a:latin typeface="Arial" charset="0"/>
                <a:ea typeface="ＭＳ Ｐゴシック" charset="0"/>
                <a:cs typeface="ＭＳ Ｐゴシック" charset="0"/>
              </a:rPr>
              <a:t>Fill your mind with positive thoughts.</a:t>
            </a:r>
          </a:p>
          <a:p>
            <a:pPr eaLnBrk="1" hangingPunct="1">
              <a:lnSpc>
                <a:spcPct val="80000"/>
              </a:lnSpc>
            </a:pPr>
            <a:r>
              <a:rPr lang="en-US" dirty="0">
                <a:latin typeface="Arial" charset="0"/>
                <a:ea typeface="ＭＳ Ｐゴシック" charset="0"/>
                <a:cs typeface="ＭＳ Ｐゴシック" charset="0"/>
              </a:rPr>
              <a:t>Surround yourself with positive people. </a:t>
            </a:r>
          </a:p>
          <a:p>
            <a:pPr eaLnBrk="1" hangingPunct="1">
              <a:lnSpc>
                <a:spcPct val="80000"/>
              </a:lnSpc>
            </a:pPr>
            <a:r>
              <a:rPr lang="en-US" dirty="0">
                <a:latin typeface="Arial" charset="0"/>
                <a:ea typeface="ＭＳ Ｐゴシック" charset="0"/>
                <a:cs typeface="ＭＳ Ｐゴシック" charset="0"/>
              </a:rPr>
              <a:t>Turn life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negative into life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positives- find </a:t>
            </a:r>
            <a:r>
              <a:rPr lang="en-US" altLang="ja-JP" dirty="0" smtClean="0">
                <a:latin typeface="Arial" charset="0"/>
                <a:ea typeface="ＭＳ Ｐゴシック" charset="0"/>
                <a:cs typeface="ＭＳ Ｐゴシック" charset="0"/>
              </a:rPr>
              <a:t>the</a:t>
            </a:r>
          </a:p>
          <a:p>
            <a:pPr marL="0" indent="0" eaLnBrk="1" hangingPunct="1">
              <a:lnSpc>
                <a:spcPct val="80000"/>
              </a:lnSpc>
              <a:buNone/>
            </a:pPr>
            <a:r>
              <a:rPr lang="en-US" altLang="ja-JP" dirty="0">
                <a:latin typeface="Arial" charset="0"/>
                <a:ea typeface="ＭＳ Ｐゴシック" charset="0"/>
                <a:cs typeface="ＭＳ Ｐゴシック" charset="0"/>
              </a:rPr>
              <a:t> </a:t>
            </a:r>
            <a:r>
              <a:rPr lang="en-US" altLang="ja-JP" dirty="0" smtClean="0">
                <a:latin typeface="Arial" charset="0"/>
                <a:ea typeface="ＭＳ Ｐゴシック" charset="0"/>
                <a:cs typeface="ＭＳ Ｐゴシック" charset="0"/>
              </a:rPr>
              <a:t>  </a:t>
            </a:r>
            <a:r>
              <a:rPr lang="en-US" altLang="ja-JP" dirty="0">
                <a:latin typeface="Arial" charset="0"/>
                <a:ea typeface="ＭＳ Ｐゴシック" charset="0"/>
                <a:cs typeface="ＭＳ Ｐゴシック" charset="0"/>
              </a:rPr>
              <a:t>silver lining.</a:t>
            </a:r>
            <a:endParaRPr lang="en-US" dirty="0">
              <a:latin typeface="Arial" charset="0"/>
              <a:ea typeface="ＭＳ Ｐゴシック" charset="0"/>
              <a:cs typeface="ＭＳ Ｐゴシック" charset="0"/>
            </a:endParaRPr>
          </a:p>
        </p:txBody>
      </p:sp>
      <p:pic>
        <p:nvPicPr>
          <p:cNvPr id="2" name="Picture 1" descr="thinkpositive-a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189468"/>
            <a:ext cx="3200399" cy="3654356"/>
          </a:xfrm>
          <a:prstGeom prst="rect">
            <a:avLst/>
          </a:prstGeom>
        </p:spPr>
      </p:pic>
    </p:spTree>
    <p:extLst>
      <p:ext uri="{BB962C8B-B14F-4D97-AF65-F5344CB8AC3E}">
        <p14:creationId xmlns:p14="http://schemas.microsoft.com/office/powerpoint/2010/main" val="1936772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body" sz="half" idx="1"/>
          </p:nvPr>
        </p:nvSpPr>
        <p:spPr>
          <a:xfrm>
            <a:off x="685800" y="685800"/>
            <a:ext cx="7010400" cy="2590800"/>
          </a:xfrm>
        </p:spPr>
        <p:txBody>
          <a:bodyPr/>
          <a:lstStyle/>
          <a:p>
            <a:pPr eaLnBrk="1" hangingPunct="1">
              <a:buFont typeface="Wingdings" charset="0"/>
              <a:buNone/>
            </a:pPr>
            <a:r>
              <a:rPr kumimoji="0" lang="ja-JP" altLang="en-US" sz="4400" dirty="0">
                <a:solidFill>
                  <a:srgbClr val="254E11"/>
                </a:solidFill>
                <a:latin typeface="Brush Script MT" charset="0"/>
                <a:ea typeface="ＭＳ Ｐゴシック" charset="0"/>
                <a:cs typeface="ＭＳ Ｐゴシック" charset="0"/>
              </a:rPr>
              <a:t>“</a:t>
            </a:r>
            <a:r>
              <a:rPr kumimoji="0" lang="en-US" altLang="ja-JP" sz="4400" dirty="0">
                <a:solidFill>
                  <a:srgbClr val="254E11"/>
                </a:solidFill>
                <a:latin typeface="Brush Script MT" charset="0"/>
                <a:ea typeface="ＭＳ Ｐゴシック" charset="0"/>
                <a:cs typeface="ＭＳ Ｐゴシック" charset="0"/>
              </a:rPr>
              <a:t>Wisdom is avoiding all thoughts that weaken </a:t>
            </a:r>
            <a:r>
              <a:rPr kumimoji="0" lang="en-US" altLang="ja-JP" sz="4400" dirty="0" smtClean="0">
                <a:solidFill>
                  <a:srgbClr val="254E11"/>
                </a:solidFill>
                <a:latin typeface="Brush Script MT" charset="0"/>
                <a:ea typeface="ＭＳ Ｐゴシック" charset="0"/>
                <a:cs typeface="ＭＳ Ｐゴシック" charset="0"/>
              </a:rPr>
              <a:t>you and embracing those that strengthen you.</a:t>
            </a:r>
            <a:r>
              <a:rPr kumimoji="0" lang="ja-JP" altLang="en-US" sz="4400" dirty="0" smtClean="0">
                <a:solidFill>
                  <a:srgbClr val="254E11"/>
                </a:solidFill>
                <a:latin typeface="Brush Script MT" charset="0"/>
                <a:ea typeface="ＭＳ Ｐゴシック" charset="0"/>
                <a:cs typeface="ＭＳ Ｐゴシック" charset="0"/>
              </a:rPr>
              <a:t>”</a:t>
            </a:r>
            <a:endParaRPr kumimoji="0" lang="en-US" sz="4400" dirty="0">
              <a:latin typeface="Brush Script MT" charset="0"/>
              <a:ea typeface="ＭＳ Ｐゴシック" charset="0"/>
              <a:cs typeface="ＭＳ Ｐゴシック" charset="0"/>
            </a:endParaRPr>
          </a:p>
        </p:txBody>
      </p:sp>
      <p:pic>
        <p:nvPicPr>
          <p:cNvPr id="5" name="Picture 4" descr="url-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0" y="4013200"/>
            <a:ext cx="4064000" cy="2844800"/>
          </a:xfrm>
          <a:prstGeom prst="rect">
            <a:avLst/>
          </a:prstGeom>
        </p:spPr>
      </p:pic>
    </p:spTree>
    <p:extLst>
      <p:ext uri="{BB962C8B-B14F-4D97-AF65-F5344CB8AC3E}">
        <p14:creationId xmlns:p14="http://schemas.microsoft.com/office/powerpoint/2010/main" val="605589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7" name="Rectangle 2"/>
          <p:cNvSpPr>
            <a:spLocks noGrp="1" noChangeArrowheads="1"/>
          </p:cNvSpPr>
          <p:nvPr>
            <p:ph type="title" idx="4294967295"/>
          </p:nvPr>
        </p:nvSpPr>
        <p:spPr>
          <a:xfrm>
            <a:off x="838200" y="228600"/>
            <a:ext cx="7772400" cy="1143000"/>
          </a:xfrm>
        </p:spPr>
        <p:txBody>
          <a:bodyPr/>
          <a:lstStyle/>
          <a:p>
            <a:pPr eaLnBrk="1" hangingPunct="1"/>
            <a:r>
              <a:rPr kumimoji="0" lang="en-US" dirty="0">
                <a:latin typeface="Helvetica" charset="0"/>
                <a:ea typeface="ＭＳ Ｐゴシック" charset="0"/>
                <a:cs typeface="ＭＳ Ｐゴシック" charset="0"/>
              </a:rPr>
              <a:t>#8  Talk to others.</a:t>
            </a:r>
          </a:p>
        </p:txBody>
      </p:sp>
      <p:sp>
        <p:nvSpPr>
          <p:cNvPr id="30723" name="Rectangle 3"/>
          <p:cNvSpPr>
            <a:spLocks noGrp="1" noChangeArrowheads="1"/>
          </p:cNvSpPr>
          <p:nvPr>
            <p:ph type="body" idx="4294967295"/>
          </p:nvPr>
        </p:nvSpPr>
        <p:spPr>
          <a:xfrm>
            <a:off x="685800" y="1371600"/>
            <a:ext cx="7772400" cy="3276600"/>
          </a:xfrm>
        </p:spPr>
        <p:txBody>
          <a:bodyPr/>
          <a:lstStyle/>
          <a:p>
            <a:pPr eaLnBrk="1" hangingPunct="1"/>
            <a:r>
              <a:rPr kumimoji="0" lang="en-US" dirty="0">
                <a:latin typeface="Helvetica" charset="0"/>
                <a:ea typeface="ＭＳ Ｐゴシック" charset="0"/>
                <a:cs typeface="ＭＳ Ｐゴシック" charset="0"/>
              </a:rPr>
              <a:t>When you are stressed or overwhelmed, talk to others:  family, friends, teachers, counselors</a:t>
            </a:r>
            <a:r>
              <a:rPr kumimoji="0" lang="en-US" dirty="0" smtClean="0">
                <a:latin typeface="Helvetica" charset="0"/>
                <a:ea typeface="ＭＳ Ｐゴシック" charset="0"/>
                <a:cs typeface="ＭＳ Ｐゴシック" charset="0"/>
              </a:rPr>
              <a:t>.</a:t>
            </a:r>
          </a:p>
          <a:p>
            <a:pPr marL="0" indent="0" eaLnBrk="1" hangingPunct="1">
              <a:buNone/>
            </a:pPr>
            <a:endParaRPr kumimoji="0" lang="en-US" sz="1200" dirty="0">
              <a:latin typeface="Helvetica" charset="0"/>
              <a:ea typeface="ＭＳ Ｐゴシック" charset="0"/>
              <a:cs typeface="ＭＳ Ｐゴシック" charset="0"/>
            </a:endParaRPr>
          </a:p>
          <a:p>
            <a:pPr eaLnBrk="1" hangingPunct="1"/>
            <a:r>
              <a:rPr kumimoji="0" lang="en-US" dirty="0">
                <a:latin typeface="Helvetica" charset="0"/>
                <a:ea typeface="ＭＳ Ｐゴシック" charset="0"/>
                <a:cs typeface="ＭＳ Ｐゴシック" charset="0"/>
              </a:rPr>
              <a:t>Talking helps you to vent frustrations thus allowing the clouds to move on by.</a:t>
            </a:r>
          </a:p>
          <a:p>
            <a:pPr eaLnBrk="1" hangingPunct="1">
              <a:buFontTx/>
              <a:buNone/>
            </a:pPr>
            <a:endParaRPr kumimoji="0" lang="en-US" dirty="0">
              <a:latin typeface="Helvetica" charset="0"/>
              <a:ea typeface="ＭＳ Ｐゴシック" charset="0"/>
              <a:cs typeface="ＭＳ Ｐゴシック" charset="0"/>
            </a:endParaRPr>
          </a:p>
        </p:txBody>
      </p:sp>
      <p:pic>
        <p:nvPicPr>
          <p:cNvPr id="2" name="Picture 1" descr="url-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432315"/>
            <a:ext cx="6553200" cy="2425685"/>
          </a:xfrm>
          <a:prstGeom prst="rect">
            <a:avLst/>
          </a:prstGeom>
        </p:spPr>
      </p:pic>
    </p:spTree>
    <p:extLst>
      <p:ext uri="{BB962C8B-B14F-4D97-AF65-F5344CB8AC3E}">
        <p14:creationId xmlns:p14="http://schemas.microsoft.com/office/powerpoint/2010/main" val="3286375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05000"/>
            <a:ext cx="7391400" cy="769441"/>
          </a:xfrm>
          <a:prstGeom prst="rect">
            <a:avLst/>
          </a:prstGeom>
          <a:noFill/>
        </p:spPr>
        <p:txBody>
          <a:bodyPr wrap="square" rtlCol="0">
            <a:spAutoFit/>
          </a:bodyPr>
          <a:lstStyle/>
          <a:p>
            <a:r>
              <a:rPr lang="en-US" dirty="0">
                <a:latin typeface="Arial" charset="0"/>
              </a:rPr>
              <a:t>#9 Be your own best friend.</a:t>
            </a:r>
            <a:endParaRPr lang="en-US" dirty="0"/>
          </a:p>
        </p:txBody>
      </p:sp>
      <p:pic>
        <p:nvPicPr>
          <p:cNvPr id="3" name="Picture 2" descr="url-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33800" cy="1866900"/>
          </a:xfrm>
          <a:prstGeom prst="rect">
            <a:avLst/>
          </a:prstGeom>
        </p:spPr>
      </p:pic>
      <p:pic>
        <p:nvPicPr>
          <p:cNvPr id="5" name="Picture 4"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200" y="3783609"/>
            <a:ext cx="2336800" cy="3048000"/>
          </a:xfrm>
          <a:prstGeom prst="rect">
            <a:avLst/>
          </a:prstGeom>
        </p:spPr>
      </p:pic>
      <p:sp>
        <p:nvSpPr>
          <p:cNvPr id="6" name="Rectangle 5"/>
          <p:cNvSpPr/>
          <p:nvPr/>
        </p:nvSpPr>
        <p:spPr>
          <a:xfrm>
            <a:off x="381000" y="2971800"/>
            <a:ext cx="5867400" cy="4089325"/>
          </a:xfrm>
          <a:prstGeom prst="rect">
            <a:avLst/>
          </a:prstGeom>
        </p:spPr>
        <p:txBody>
          <a:bodyPr wrap="square">
            <a:spAutoFit/>
          </a:bodyPr>
          <a:lstStyle/>
          <a:p>
            <a:pPr marL="457200" indent="-457200" eaLnBrk="1" hangingPunct="1">
              <a:lnSpc>
                <a:spcPct val="90000"/>
              </a:lnSpc>
              <a:buFont typeface="Wingdings" charset="2"/>
              <a:buChar char="Ø"/>
              <a:defRPr/>
            </a:pPr>
            <a:r>
              <a:rPr lang="en-US" sz="3200" dirty="0">
                <a:latin typeface="Arial" charset="0"/>
              </a:rPr>
              <a:t>Give yourself a break by being realistic</a:t>
            </a:r>
            <a:r>
              <a:rPr lang="en-US" sz="3200" dirty="0" smtClean="0">
                <a:latin typeface="Arial" charset="0"/>
              </a:rPr>
              <a:t>.</a:t>
            </a:r>
          </a:p>
          <a:p>
            <a:pPr marL="457200" indent="-457200" eaLnBrk="1" hangingPunct="1">
              <a:lnSpc>
                <a:spcPct val="90000"/>
              </a:lnSpc>
              <a:buFont typeface="Wingdings" charset="2"/>
              <a:buChar char="Ø"/>
              <a:defRPr/>
            </a:pPr>
            <a:r>
              <a:rPr lang="en-US" sz="3200" dirty="0">
                <a:latin typeface="Arial" charset="0"/>
              </a:rPr>
              <a:t>Celebrate what you have </a:t>
            </a:r>
            <a:r>
              <a:rPr lang="en-US" sz="3200" dirty="0" smtClean="0">
                <a:latin typeface="Arial" charset="0"/>
              </a:rPr>
              <a:t>accomplished.</a:t>
            </a:r>
          </a:p>
          <a:p>
            <a:pPr marL="457200" indent="-457200" eaLnBrk="1" hangingPunct="1">
              <a:lnSpc>
                <a:spcPct val="90000"/>
              </a:lnSpc>
              <a:buFont typeface="Wingdings" charset="2"/>
              <a:buChar char="Ø"/>
              <a:defRPr/>
            </a:pPr>
            <a:r>
              <a:rPr lang="en-US" sz="3200" dirty="0">
                <a:latin typeface="Arial" charset="0"/>
              </a:rPr>
              <a:t>Instead of dwelling on past mistakes, learn from the past  and move on</a:t>
            </a:r>
            <a:r>
              <a:rPr lang="en-US" sz="3200" dirty="0" smtClean="0">
                <a:latin typeface="Arial" charset="0"/>
              </a:rPr>
              <a:t>.</a:t>
            </a:r>
          </a:p>
          <a:p>
            <a:pPr eaLnBrk="1" hangingPunct="1">
              <a:lnSpc>
                <a:spcPct val="90000"/>
              </a:lnSpc>
              <a:defRPr/>
            </a:pPr>
            <a:r>
              <a:rPr lang="en-US" sz="3200" dirty="0">
                <a:latin typeface="Arial" charset="0"/>
              </a:rPr>
              <a:t> </a:t>
            </a:r>
            <a:r>
              <a:rPr lang="en-US" sz="3200" dirty="0" smtClean="0">
                <a:latin typeface="Arial" charset="0"/>
              </a:rPr>
              <a:t>     </a:t>
            </a:r>
            <a:endParaRPr lang="en-US" sz="3200" dirty="0">
              <a:latin typeface="Arial" charset="0"/>
            </a:endParaRPr>
          </a:p>
          <a:p>
            <a:pPr eaLnBrk="1" hangingPunct="1">
              <a:lnSpc>
                <a:spcPct val="90000"/>
              </a:lnSpc>
              <a:buFontTx/>
              <a:buNone/>
              <a:defRPr/>
            </a:pPr>
            <a:endParaRPr lang="en-US" sz="3200" dirty="0">
              <a:latin typeface="Arial" charset="0"/>
            </a:endParaRPr>
          </a:p>
        </p:txBody>
      </p:sp>
    </p:spTree>
    <p:extLst>
      <p:ext uri="{BB962C8B-B14F-4D97-AF65-F5344CB8AC3E}">
        <p14:creationId xmlns:p14="http://schemas.microsoft.com/office/powerpoint/2010/main" val="17826644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subTitle" idx="1"/>
          </p:nvPr>
        </p:nvSpPr>
        <p:spPr>
          <a:xfrm>
            <a:off x="381000" y="609600"/>
            <a:ext cx="5257800" cy="4876800"/>
          </a:xfrm>
        </p:spPr>
        <p:txBody>
          <a:bodyPr/>
          <a:lstStyle/>
          <a:p>
            <a:pPr eaLnBrk="1" hangingPunct="1">
              <a:defRPr/>
            </a:pPr>
            <a:r>
              <a:rPr lang="ja-JP" altLang="en-US" sz="4400" dirty="0">
                <a:latin typeface="Bradley Hand ITC TT-Bold" charset="0"/>
                <a:ea typeface="MS Pゴシック" charset="0"/>
                <a:cs typeface="MS Pゴシック" charset="0"/>
              </a:rPr>
              <a:t>“</a:t>
            </a:r>
            <a:r>
              <a:rPr lang="en-US" sz="4400" dirty="0">
                <a:latin typeface="Bradley Hand ITC TT-Bold" charset="0"/>
                <a:ea typeface="MS Pゴシック" charset="0"/>
                <a:cs typeface="MS Pゴシック" charset="0"/>
              </a:rPr>
              <a:t>Our greatest glory is not in never falling, but in rising every time we fall.</a:t>
            </a:r>
            <a:r>
              <a:rPr lang="ja-JP" altLang="en-US" sz="4400" dirty="0">
                <a:latin typeface="Bradley Hand ITC TT-Bold" charset="0"/>
                <a:ea typeface="MS Pゴシック" charset="0"/>
                <a:cs typeface="MS Pゴシック" charset="0"/>
              </a:rPr>
              <a:t>”</a:t>
            </a:r>
            <a:endParaRPr lang="en-US" sz="4400" dirty="0">
              <a:latin typeface="Bradley Hand ITC TT-Bold" charset="0"/>
              <a:ea typeface="MS Pゴシック" charset="0"/>
              <a:cs typeface="MS Pゴシック" charset="0"/>
            </a:endParaRPr>
          </a:p>
          <a:p>
            <a:pPr eaLnBrk="1" hangingPunct="1">
              <a:defRPr/>
            </a:pPr>
            <a:r>
              <a:rPr lang="en-US" sz="4400" dirty="0">
                <a:latin typeface="Bradley Hand ITC TT-Bold" charset="0"/>
                <a:ea typeface="MS Pゴシック" charset="0"/>
                <a:cs typeface="MS Pゴシック" charset="0"/>
              </a:rPr>
              <a:t>	- </a:t>
            </a:r>
            <a:r>
              <a:rPr lang="en-US" sz="4400" dirty="0" smtClean="0">
                <a:latin typeface="Bradley Hand ITC TT-Bold" charset="0"/>
                <a:ea typeface="MS Pゴシック" charset="0"/>
                <a:cs typeface="MS Pゴシック" charset="0"/>
              </a:rPr>
              <a:t>Confucius</a:t>
            </a:r>
            <a:endParaRPr lang="en-US" sz="4400" dirty="0">
              <a:latin typeface="Bradley Hand ITC TT-Bold" charset="0"/>
              <a:ea typeface="MS Pゴシック" charset="0"/>
              <a:cs typeface="MS Pゴシック" charset="0"/>
            </a:endParaRPr>
          </a:p>
        </p:txBody>
      </p:sp>
      <p:pic>
        <p:nvPicPr>
          <p:cNvPr id="5" name="Picture 4" descr="imgr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429000"/>
            <a:ext cx="3429000" cy="3429000"/>
          </a:xfrm>
          <a:prstGeom prst="rect">
            <a:avLst/>
          </a:prstGeom>
        </p:spPr>
      </p:pic>
    </p:spTree>
    <p:extLst>
      <p:ext uri="{BB962C8B-B14F-4D97-AF65-F5344CB8AC3E}">
        <p14:creationId xmlns:p14="http://schemas.microsoft.com/office/powerpoint/2010/main" val="200271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ChangeArrowheads="1"/>
          </p:cNvSpPr>
          <p:nvPr>
            <p:ph type="title"/>
          </p:nvPr>
        </p:nvSpPr>
        <p:spPr/>
        <p:txBody>
          <a:bodyPr/>
          <a:lstStyle/>
          <a:p>
            <a:pPr eaLnBrk="1" hangingPunct="1"/>
            <a:r>
              <a:rPr lang="en-US" sz="3100">
                <a:latin typeface="Arial" charset="0"/>
                <a:ea typeface="ＭＳ Ｐゴシック" charset="0"/>
                <a:cs typeface="ＭＳ Ｐゴシック" charset="0"/>
              </a:rPr>
              <a:t>Events that can trigger stress</a:t>
            </a:r>
            <a:endParaRPr lang="en-US">
              <a:latin typeface="Arial" charset="0"/>
              <a:ea typeface="ＭＳ Ｐゴシック" charset="0"/>
              <a:cs typeface="ＭＳ Ｐゴシック" charset="0"/>
            </a:endParaRPr>
          </a:p>
        </p:txBody>
      </p:sp>
      <p:sp>
        <p:nvSpPr>
          <p:cNvPr id="289794" name="Rectangle 3"/>
          <p:cNvSpPr>
            <a:spLocks noGrp="1" noChangeArrowheads="1"/>
          </p:cNvSpPr>
          <p:nvPr>
            <p:ph type="body" idx="1"/>
          </p:nvPr>
        </p:nvSpPr>
        <p:spPr>
          <a:xfrm>
            <a:off x="685800" y="1828800"/>
            <a:ext cx="4495800" cy="4343400"/>
          </a:xfrm>
        </p:spPr>
        <p:txBody>
          <a:bodyPr/>
          <a:lstStyle/>
          <a:p>
            <a:pPr eaLnBrk="1" hangingPunct="1">
              <a:lnSpc>
                <a:spcPct val="90000"/>
              </a:lnSpc>
            </a:pPr>
            <a:r>
              <a:rPr lang="en-US" sz="2800" dirty="0">
                <a:latin typeface="Times" charset="0"/>
                <a:ea typeface="ＭＳ Ｐゴシック" charset="0"/>
                <a:cs typeface="ＭＳ Ｐゴシック" charset="0"/>
              </a:rPr>
              <a:t>Major loss</a:t>
            </a:r>
          </a:p>
          <a:p>
            <a:pPr eaLnBrk="1" hangingPunct="1">
              <a:lnSpc>
                <a:spcPct val="90000"/>
              </a:lnSpc>
            </a:pPr>
            <a:r>
              <a:rPr lang="en-US" sz="2800" dirty="0">
                <a:latin typeface="Times" charset="0"/>
                <a:ea typeface="ＭＳ Ｐゴシック" charset="0"/>
                <a:cs typeface="ＭＳ Ｐゴシック" charset="0"/>
              </a:rPr>
              <a:t>Suspended from school</a:t>
            </a:r>
          </a:p>
          <a:p>
            <a:pPr eaLnBrk="1" hangingPunct="1">
              <a:lnSpc>
                <a:spcPct val="90000"/>
              </a:lnSpc>
            </a:pPr>
            <a:r>
              <a:rPr lang="en-US" sz="2800" dirty="0">
                <a:latin typeface="Times" charset="0"/>
                <a:ea typeface="ＭＳ Ｐゴシック" charset="0"/>
                <a:cs typeface="ＭＳ Ｐゴシック" charset="0"/>
              </a:rPr>
              <a:t>Something embarrassing happens </a:t>
            </a:r>
          </a:p>
          <a:p>
            <a:pPr eaLnBrk="1" hangingPunct="1">
              <a:lnSpc>
                <a:spcPct val="90000"/>
              </a:lnSpc>
            </a:pPr>
            <a:r>
              <a:rPr lang="en-US" sz="2800" dirty="0">
                <a:latin typeface="Times" charset="0"/>
                <a:ea typeface="ＭＳ Ｐゴシック" charset="0"/>
                <a:cs typeface="ＭＳ Ｐゴシック" charset="0"/>
              </a:rPr>
              <a:t>Illness</a:t>
            </a:r>
          </a:p>
          <a:p>
            <a:pPr eaLnBrk="1" hangingPunct="1">
              <a:lnSpc>
                <a:spcPct val="90000"/>
              </a:lnSpc>
            </a:pPr>
            <a:r>
              <a:rPr lang="en-US" sz="2800" dirty="0">
                <a:latin typeface="Times" charset="0"/>
                <a:ea typeface="ＭＳ Ｐゴシック" charset="0"/>
                <a:cs typeface="ＭＳ Ｐゴシック" charset="0"/>
              </a:rPr>
              <a:t>Arrested</a:t>
            </a:r>
          </a:p>
          <a:p>
            <a:pPr eaLnBrk="1" hangingPunct="1">
              <a:lnSpc>
                <a:spcPct val="90000"/>
              </a:lnSpc>
            </a:pPr>
            <a:r>
              <a:rPr lang="en-US" sz="2800" dirty="0">
                <a:latin typeface="Times" charset="0"/>
                <a:ea typeface="ＭＳ Ｐゴシック" charset="0"/>
                <a:cs typeface="ＭＳ Ｐゴシック" charset="0"/>
              </a:rPr>
              <a:t>Pregnancy</a:t>
            </a:r>
          </a:p>
          <a:p>
            <a:pPr eaLnBrk="1" hangingPunct="1">
              <a:lnSpc>
                <a:spcPct val="90000"/>
              </a:lnSpc>
            </a:pPr>
            <a:r>
              <a:rPr lang="en-US" sz="2800" dirty="0">
                <a:latin typeface="Times" charset="0"/>
                <a:ea typeface="ＭＳ Ｐゴシック" charset="0"/>
                <a:cs typeface="ＭＳ Ｐゴシック" charset="0"/>
              </a:rPr>
              <a:t>End of a relationship</a:t>
            </a:r>
          </a:p>
          <a:p>
            <a:pPr eaLnBrk="1" hangingPunct="1">
              <a:lnSpc>
                <a:spcPct val="90000"/>
              </a:lnSpc>
            </a:pPr>
            <a:r>
              <a:rPr lang="en-US" sz="2800" dirty="0">
                <a:latin typeface="Times" charset="0"/>
                <a:ea typeface="ＭＳ Ｐゴシック" charset="0"/>
                <a:cs typeface="ＭＳ Ｐゴシック" charset="0"/>
              </a:rPr>
              <a:t>Fired</a:t>
            </a:r>
          </a:p>
          <a:p>
            <a:pPr eaLnBrk="1" hangingPunct="1">
              <a:lnSpc>
                <a:spcPct val="90000"/>
              </a:lnSpc>
            </a:pPr>
            <a:endParaRPr lang="en-US" sz="2800" dirty="0">
              <a:latin typeface="Times" charset="0"/>
              <a:ea typeface="ＭＳ Ｐゴシック" charset="0"/>
              <a:cs typeface="ＭＳ Ｐゴシック" charset="0"/>
            </a:endParaRPr>
          </a:p>
        </p:txBody>
      </p:sp>
      <p:pic>
        <p:nvPicPr>
          <p:cNvPr id="289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1905000"/>
            <a:ext cx="35956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0815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29" name="Rectangle 2"/>
          <p:cNvSpPr>
            <a:spLocks noGrp="1" noChangeArrowheads="1"/>
          </p:cNvSpPr>
          <p:nvPr>
            <p:ph type="title"/>
          </p:nvPr>
        </p:nvSpPr>
        <p:spPr/>
        <p:txBody>
          <a:bodyPr>
            <a:normAutofit fontScale="90000"/>
          </a:bodyPr>
          <a:lstStyle/>
          <a:p>
            <a:pPr eaLnBrk="1" hangingPunct="1"/>
            <a:r>
              <a:rPr lang="en-US" dirty="0">
                <a:latin typeface="Arial" charset="0"/>
                <a:ea typeface="ＭＳ Ｐゴシック" charset="0"/>
                <a:cs typeface="ＭＳ Ｐゴシック" charset="0"/>
              </a:rPr>
              <a:t>#10 Develop Problem Solving Strategies</a:t>
            </a:r>
          </a:p>
        </p:txBody>
      </p:sp>
      <p:sp>
        <p:nvSpPr>
          <p:cNvPr id="31747" name="Rectangle 3"/>
          <p:cNvSpPr>
            <a:spLocks noGrp="1" noChangeArrowheads="1"/>
          </p:cNvSpPr>
          <p:nvPr>
            <p:ph type="body" idx="1"/>
          </p:nvPr>
        </p:nvSpPr>
        <p:spPr>
          <a:xfrm>
            <a:off x="1524000" y="2743200"/>
            <a:ext cx="6323013" cy="4114800"/>
          </a:xfrm>
        </p:spPr>
        <p:txBody>
          <a:bodyPr/>
          <a:lstStyle/>
          <a:p>
            <a:pPr eaLnBrk="1" hangingPunct="1">
              <a:lnSpc>
                <a:spcPct val="90000"/>
              </a:lnSpc>
            </a:pPr>
            <a:r>
              <a:rPr lang="en-US" sz="2800">
                <a:latin typeface="Arial" charset="0"/>
                <a:ea typeface="ＭＳ Ｐゴシック" charset="0"/>
                <a:cs typeface="ＭＳ Ｐゴシック" charset="0"/>
              </a:rPr>
              <a:t>Prioritize what needs your urgent attention.</a:t>
            </a:r>
          </a:p>
          <a:p>
            <a:pPr eaLnBrk="1" hangingPunct="1">
              <a:lnSpc>
                <a:spcPct val="90000"/>
              </a:lnSpc>
            </a:pPr>
            <a:r>
              <a:rPr lang="en-US" sz="2800">
                <a:latin typeface="Arial" charset="0"/>
                <a:ea typeface="ＭＳ Ｐゴシック" charset="0"/>
                <a:cs typeface="ＭＳ Ｐゴシック" charset="0"/>
              </a:rPr>
              <a:t>Recognize the potential of available resources.</a:t>
            </a:r>
          </a:p>
          <a:p>
            <a:pPr eaLnBrk="1" hangingPunct="1">
              <a:lnSpc>
                <a:spcPct val="90000"/>
              </a:lnSpc>
            </a:pPr>
            <a:r>
              <a:rPr lang="en-US" sz="2800">
                <a:latin typeface="Arial" charset="0"/>
                <a:ea typeface="ＭＳ Ｐゴシック" charset="0"/>
                <a:cs typeface="ＭＳ Ｐゴシック" charset="0"/>
              </a:rPr>
              <a:t>Come up with a reasonable plan by asking what is your next, best step.</a:t>
            </a:r>
          </a:p>
        </p:txBody>
      </p:sp>
    </p:spTree>
    <p:extLst>
      <p:ext uri="{BB962C8B-B14F-4D97-AF65-F5344CB8AC3E}">
        <p14:creationId xmlns:p14="http://schemas.microsoft.com/office/powerpoint/2010/main" val="413784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914400" y="762000"/>
            <a:ext cx="7543800" cy="5334000"/>
          </a:xfrm>
        </p:spPr>
        <p:txBody>
          <a:bodyPr/>
          <a:lstStyle/>
          <a:p>
            <a:pPr eaLnBrk="1" hangingPunct="1">
              <a:buFontTx/>
              <a:buNone/>
              <a:defRPr/>
            </a:pPr>
            <a:r>
              <a:rPr lang="en-US" sz="4300" dirty="0">
                <a:solidFill>
                  <a:srgbClr val="430F49"/>
                </a:solidFill>
                <a:latin typeface="Bradley Hand ITC TT-Bold" pitchFamily="-106" charset="0"/>
              </a:rPr>
              <a:t>“Grant me the serenity to accept the things I cannot change, the courage to change the things I can, and the wisdom to know the difference.”</a:t>
            </a:r>
          </a:p>
          <a:p>
            <a:pPr eaLnBrk="1" hangingPunct="1">
              <a:buFontTx/>
              <a:buNone/>
              <a:defRPr/>
            </a:pPr>
            <a:r>
              <a:rPr lang="en-US" sz="4300" dirty="0">
                <a:solidFill>
                  <a:srgbClr val="430F49"/>
                </a:solidFill>
                <a:latin typeface="Bradley Hand ITC TT-Bold" pitchFamily="-106" charset="0"/>
              </a:rPr>
              <a:t>				- Reinhold Niebuhr </a:t>
            </a:r>
          </a:p>
        </p:txBody>
      </p:sp>
    </p:spTree>
    <p:extLst>
      <p:ext uri="{BB962C8B-B14F-4D97-AF65-F5344CB8AC3E}">
        <p14:creationId xmlns:p14="http://schemas.microsoft.com/office/powerpoint/2010/main" val="12746753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p:nvPr>
        </p:nvSpPr>
        <p:spPr>
          <a:xfrm>
            <a:off x="1066800" y="0"/>
            <a:ext cx="7724775" cy="1211263"/>
          </a:xfrm>
        </p:spPr>
        <p:txBody>
          <a:bodyPr/>
          <a:lstStyle/>
          <a:p>
            <a:pPr eaLnBrk="1" hangingPunct="1"/>
            <a:r>
              <a:rPr lang="en-US" dirty="0">
                <a:latin typeface="Lucida Grande" charset="0"/>
                <a:ea typeface="ＭＳ Ｐゴシック" charset="0"/>
                <a:cs typeface="ＭＳ Ｐゴシック" charset="0"/>
              </a:rPr>
              <a:t>Warning </a:t>
            </a:r>
            <a:r>
              <a:rPr lang="en-US" dirty="0" smtClean="0">
                <a:latin typeface="Lucida Grande" charset="0"/>
                <a:ea typeface="ＭＳ Ｐゴシック" charset="0"/>
                <a:cs typeface="ＭＳ Ｐゴシック" charset="0"/>
              </a:rPr>
              <a:t>Signs</a:t>
            </a:r>
            <a:endParaRPr lang="en-US" dirty="0">
              <a:latin typeface="Lucida Grande" charset="0"/>
              <a:ea typeface="ＭＳ Ｐゴシック" charset="0"/>
              <a:cs typeface="ＭＳ Ｐゴシック" charset="0"/>
            </a:endParaRPr>
          </a:p>
        </p:txBody>
      </p:sp>
      <p:sp>
        <p:nvSpPr>
          <p:cNvPr id="215043" name="Rectangle 3"/>
          <p:cNvSpPr>
            <a:spLocks noGrp="1" noChangeArrowheads="1"/>
          </p:cNvSpPr>
          <p:nvPr>
            <p:ph type="body" idx="1"/>
          </p:nvPr>
        </p:nvSpPr>
        <p:spPr/>
        <p:txBody>
          <a:bodyPr>
            <a:normAutofit lnSpcReduction="10000"/>
          </a:bodyPr>
          <a:lstStyle/>
          <a:p>
            <a:pPr eaLnBrk="1" hangingPunct="1">
              <a:lnSpc>
                <a:spcPct val="90000"/>
              </a:lnSpc>
            </a:pPr>
            <a:r>
              <a:rPr lang="en-US" sz="2600" dirty="0">
                <a:latin typeface="Lucida Grande" charset="0"/>
                <a:ea typeface="ＭＳ Ｐゴシック" charset="0"/>
                <a:cs typeface="ＭＳ Ｐゴシック" charset="0"/>
              </a:rPr>
              <a:t>Depression</a:t>
            </a:r>
          </a:p>
          <a:p>
            <a:pPr eaLnBrk="1" hangingPunct="1">
              <a:lnSpc>
                <a:spcPct val="90000"/>
              </a:lnSpc>
            </a:pPr>
            <a:r>
              <a:rPr lang="en-US" sz="2600" dirty="0">
                <a:latin typeface="Lucida Grande" charset="0"/>
                <a:ea typeface="ＭＳ Ｐゴシック" charset="0"/>
                <a:cs typeface="ＭＳ Ｐゴシック" charset="0"/>
              </a:rPr>
              <a:t>Feelings of hopelessness and worthlessness</a:t>
            </a:r>
          </a:p>
          <a:p>
            <a:pPr eaLnBrk="1" hangingPunct="1">
              <a:lnSpc>
                <a:spcPct val="90000"/>
              </a:lnSpc>
            </a:pPr>
            <a:r>
              <a:rPr lang="en-US" sz="2600" dirty="0">
                <a:latin typeface="Lucida Grande" charset="0"/>
                <a:ea typeface="ＭＳ Ｐゴシック" charset="0"/>
                <a:cs typeface="ＭＳ Ｐゴシック" charset="0"/>
              </a:rPr>
              <a:t>Talk about death</a:t>
            </a:r>
          </a:p>
          <a:p>
            <a:pPr eaLnBrk="1" hangingPunct="1">
              <a:lnSpc>
                <a:spcPct val="90000"/>
              </a:lnSpc>
            </a:pPr>
            <a:r>
              <a:rPr lang="en-US" sz="2600" dirty="0">
                <a:latin typeface="Lucida Grande" charset="0"/>
                <a:ea typeface="ＭＳ Ｐゴシック" charset="0"/>
                <a:cs typeface="ＭＳ Ｐゴシック" charset="0"/>
              </a:rPr>
              <a:t>Loss of energy and interest</a:t>
            </a:r>
          </a:p>
          <a:p>
            <a:pPr eaLnBrk="1" hangingPunct="1">
              <a:lnSpc>
                <a:spcPct val="90000"/>
              </a:lnSpc>
            </a:pPr>
            <a:r>
              <a:rPr lang="en-US" sz="2600" dirty="0">
                <a:latin typeface="Lucida Grande" charset="0"/>
                <a:ea typeface="ＭＳ Ｐゴシック" charset="0"/>
                <a:cs typeface="ＭＳ Ｐゴシック" charset="0"/>
              </a:rPr>
              <a:t>Diminished ability to concentrate</a:t>
            </a:r>
          </a:p>
          <a:p>
            <a:pPr eaLnBrk="1" hangingPunct="1">
              <a:lnSpc>
                <a:spcPct val="90000"/>
              </a:lnSpc>
            </a:pPr>
            <a:r>
              <a:rPr lang="en-US" sz="2600" dirty="0">
                <a:latin typeface="ヒラギノ角ゴ Pro W3" charset="0"/>
                <a:ea typeface="ＭＳ Ｐゴシック" charset="0"/>
                <a:cs typeface="ＭＳ Ｐゴシック" charset="0"/>
              </a:rPr>
              <a:t>Previous </a:t>
            </a:r>
            <a:r>
              <a:rPr lang="en-US" sz="2600" dirty="0" smtClean="0">
                <a:latin typeface="ヒラギノ角ゴ Pro W3" charset="0"/>
                <a:ea typeface="ＭＳ Ｐゴシック" charset="0"/>
                <a:cs typeface="ＭＳ Ｐゴシック" charset="0"/>
              </a:rPr>
              <a:t>attempts</a:t>
            </a:r>
            <a:endParaRPr lang="en-US" sz="2600" dirty="0">
              <a:latin typeface="Lucida Grande" charset="0"/>
              <a:ea typeface="ＭＳ Ｐゴシック" charset="0"/>
              <a:cs typeface="ＭＳ Ｐゴシック" charset="0"/>
            </a:endParaRPr>
          </a:p>
          <a:p>
            <a:pPr eaLnBrk="1" hangingPunct="1">
              <a:lnSpc>
                <a:spcPct val="90000"/>
              </a:lnSpc>
            </a:pPr>
            <a:r>
              <a:rPr lang="en-US" sz="2600" dirty="0">
                <a:latin typeface="Lucida Grande" charset="0"/>
                <a:ea typeface="ＭＳ Ｐゴシック" charset="0"/>
                <a:cs typeface="ＭＳ Ｐゴシック" charset="0"/>
              </a:rPr>
              <a:t>Recent victim of violence</a:t>
            </a:r>
          </a:p>
          <a:p>
            <a:pPr eaLnBrk="1" hangingPunct="1">
              <a:lnSpc>
                <a:spcPct val="90000"/>
              </a:lnSpc>
            </a:pPr>
            <a:r>
              <a:rPr lang="en-US" sz="2600" dirty="0">
                <a:latin typeface="Lucida Grande" charset="0"/>
                <a:ea typeface="ＭＳ Ｐゴシック" charset="0"/>
                <a:cs typeface="ＭＳ Ｐゴシック" charset="0"/>
              </a:rPr>
              <a:t>Change in sleep patterns</a:t>
            </a:r>
          </a:p>
          <a:p>
            <a:pPr eaLnBrk="1" hangingPunct="1">
              <a:lnSpc>
                <a:spcPct val="90000"/>
              </a:lnSpc>
            </a:pPr>
            <a:r>
              <a:rPr lang="en-US" sz="2600" dirty="0">
                <a:latin typeface="Lucida Grande" charset="0"/>
                <a:ea typeface="ＭＳ Ｐゴシック" charset="0"/>
                <a:cs typeface="ＭＳ Ｐゴシック" charset="0"/>
              </a:rPr>
              <a:t>Gives away articles they value</a:t>
            </a:r>
          </a:p>
          <a:p>
            <a:pPr eaLnBrk="1" hangingPunct="1">
              <a:lnSpc>
                <a:spcPct val="90000"/>
              </a:lnSpc>
            </a:pPr>
            <a:r>
              <a:rPr lang="en-US" sz="2600" dirty="0">
                <a:latin typeface="Lucida Grande" charset="0"/>
                <a:ea typeface="ＭＳ Ｐゴシック" charset="0"/>
                <a:cs typeface="ＭＳ Ｐゴシック" charset="0"/>
              </a:rPr>
              <a:t>Increase use of drugs/alcohol</a:t>
            </a:r>
          </a:p>
          <a:p>
            <a:pPr eaLnBrk="1" hangingPunct="1">
              <a:lnSpc>
                <a:spcPct val="90000"/>
              </a:lnSpc>
            </a:pPr>
            <a:r>
              <a:rPr lang="en-US" sz="2600" dirty="0">
                <a:latin typeface="Lucida Grande" charset="0"/>
                <a:ea typeface="ＭＳ Ｐゴシック" charset="0"/>
                <a:cs typeface="ＭＳ Ｐゴシック" charset="0"/>
              </a:rPr>
              <a:t>Withdraws from friends</a:t>
            </a:r>
          </a:p>
          <a:p>
            <a:pPr eaLnBrk="1" hangingPunct="1">
              <a:lnSpc>
                <a:spcPct val="90000"/>
              </a:lnSpc>
            </a:pPr>
            <a:endParaRPr lang="en-US" sz="2800" dirty="0">
              <a:latin typeface="Lucida Grande" charset="0"/>
              <a:ea typeface="ＭＳ Ｐゴシック" charset="0"/>
              <a:cs typeface="ＭＳ Ｐゴシック" charset="0"/>
            </a:endParaRPr>
          </a:p>
        </p:txBody>
      </p:sp>
      <p:pic>
        <p:nvPicPr>
          <p:cNvPr id="2" name="Picture 1" descr="url-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408680"/>
            <a:ext cx="2667000" cy="3449320"/>
          </a:xfrm>
          <a:prstGeom prst="rect">
            <a:avLst/>
          </a:prstGeom>
        </p:spPr>
      </p:pic>
      <p:pic>
        <p:nvPicPr>
          <p:cNvPr id="5" name="Picture 4"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5" y="0"/>
            <a:ext cx="1155445" cy="1155445"/>
          </a:xfrm>
          <a:prstGeom prst="rect">
            <a:avLst/>
          </a:prstGeom>
        </p:spPr>
      </p:pic>
    </p:spTree>
    <p:extLst>
      <p:ext uri="{BB962C8B-B14F-4D97-AF65-F5344CB8AC3E}">
        <p14:creationId xmlns:p14="http://schemas.microsoft.com/office/powerpoint/2010/main" val="2481957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4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4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4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0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ChangeArrowheads="1"/>
          </p:cNvSpPr>
          <p:nvPr>
            <p:ph type="title"/>
          </p:nvPr>
        </p:nvSpPr>
        <p:spPr>
          <a:xfrm>
            <a:off x="4250" y="304800"/>
            <a:ext cx="6324600" cy="1387475"/>
          </a:xfrm>
        </p:spPr>
        <p:txBody>
          <a:bodyPr>
            <a:normAutofit fontScale="90000"/>
          </a:bodyPr>
          <a:lstStyle/>
          <a:p>
            <a:pPr algn="ctr" eaLnBrk="1" hangingPunct="1"/>
            <a:r>
              <a:rPr lang="en-US" sz="5400" dirty="0">
                <a:solidFill>
                  <a:srgbClr val="FF9900"/>
                </a:solidFill>
                <a:latin typeface="Optima" charset="0"/>
                <a:ea typeface="ＭＳ Ｐゴシック" charset="0"/>
                <a:cs typeface="ＭＳ Ｐゴシック" charset="0"/>
              </a:rPr>
              <a:t>A check-up </a:t>
            </a:r>
            <a:br>
              <a:rPr lang="en-US" sz="5400" dirty="0">
                <a:solidFill>
                  <a:srgbClr val="FF9900"/>
                </a:solidFill>
                <a:latin typeface="Optima" charset="0"/>
                <a:ea typeface="ＭＳ Ｐゴシック" charset="0"/>
                <a:cs typeface="ＭＳ Ｐゴシック" charset="0"/>
              </a:rPr>
            </a:br>
            <a:r>
              <a:rPr lang="en-US" sz="5400" dirty="0">
                <a:solidFill>
                  <a:srgbClr val="FF9900"/>
                </a:solidFill>
                <a:latin typeface="Optima" charset="0"/>
                <a:ea typeface="ＭＳ Ｐゴシック" charset="0"/>
                <a:cs typeface="ＭＳ Ｐゴシック" charset="0"/>
              </a:rPr>
              <a:t>from the neck up</a:t>
            </a:r>
            <a:endParaRPr lang="en-US" sz="5400" dirty="0">
              <a:latin typeface="Helvetica" charset="0"/>
              <a:ea typeface="ＭＳ Ｐゴシック" charset="0"/>
              <a:cs typeface="ＭＳ Ｐゴシック" charset="0"/>
            </a:endParaRPr>
          </a:p>
        </p:txBody>
      </p:sp>
      <p:sp>
        <p:nvSpPr>
          <p:cNvPr id="293890" name="Rectangle 3"/>
          <p:cNvSpPr>
            <a:spLocks noGrp="1" noChangeArrowheads="1"/>
          </p:cNvSpPr>
          <p:nvPr>
            <p:ph type="body" idx="1"/>
          </p:nvPr>
        </p:nvSpPr>
        <p:spPr>
          <a:xfrm>
            <a:off x="1033463" y="1981200"/>
            <a:ext cx="8110537" cy="4191000"/>
          </a:xfrm>
        </p:spPr>
        <p:txBody>
          <a:bodyPr/>
          <a:lstStyle/>
          <a:p>
            <a:pPr marL="590550" indent="-590550" algn="ctr" eaLnBrk="1" hangingPunct="1">
              <a:buFont typeface="Wingdings" charset="0"/>
              <a:buNone/>
            </a:pPr>
            <a:r>
              <a:rPr lang="en-US" sz="6500" dirty="0">
                <a:solidFill>
                  <a:srgbClr val="FF3300"/>
                </a:solidFill>
                <a:latin typeface="Papyrus" charset="0"/>
                <a:ea typeface="ＭＳ Ｐゴシック" charset="0"/>
                <a:cs typeface="ＭＳ Ｐゴシック" charset="0"/>
              </a:rPr>
              <a:t>"Am I depending on other people or situations to bring </a:t>
            </a:r>
            <a:r>
              <a:rPr lang="en-US" sz="6500" dirty="0" smtClean="0">
                <a:solidFill>
                  <a:srgbClr val="FF3300"/>
                </a:solidFill>
                <a:latin typeface="Papyrus" charset="0"/>
                <a:ea typeface="ＭＳ Ｐゴシック" charset="0"/>
                <a:cs typeface="ＭＳ Ｐゴシック" charset="0"/>
              </a:rPr>
              <a:t>me </a:t>
            </a:r>
            <a:r>
              <a:rPr lang="en-US" sz="6500" dirty="0">
                <a:solidFill>
                  <a:srgbClr val="FF3300"/>
                </a:solidFill>
                <a:latin typeface="Papyrus" charset="0"/>
                <a:ea typeface="ＭＳ Ｐゴシック" charset="0"/>
                <a:cs typeface="ＭＳ Ｐゴシック" charset="0"/>
              </a:rPr>
              <a:t>happiness?</a:t>
            </a:r>
            <a:r>
              <a:rPr lang="ja-JP" altLang="en-US" sz="6500" dirty="0" smtClean="0">
                <a:solidFill>
                  <a:srgbClr val="FF3300"/>
                </a:solidFill>
                <a:latin typeface="Papyrus" charset="0"/>
                <a:ea typeface="ＭＳ Ｐゴシック" charset="0"/>
                <a:cs typeface="ＭＳ Ｐゴシック" charset="0"/>
              </a:rPr>
              <a:t>”</a:t>
            </a:r>
            <a:endParaRPr lang="en-US" sz="6500" dirty="0">
              <a:solidFill>
                <a:srgbClr val="FF6699"/>
              </a:solidFill>
              <a:latin typeface="Juice ITC" charset="0"/>
              <a:ea typeface="ＭＳ Ｐゴシック" charset="0"/>
              <a:cs typeface="ＭＳ Ｐゴシック" charset="0"/>
            </a:endParaRPr>
          </a:p>
        </p:txBody>
      </p:sp>
    </p:spTree>
    <p:extLst>
      <p:ext uri="{BB962C8B-B14F-4D97-AF65-F5344CB8AC3E}">
        <p14:creationId xmlns:p14="http://schemas.microsoft.com/office/powerpoint/2010/main" val="29290878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1905000" y="304800"/>
            <a:ext cx="7162800" cy="1143000"/>
          </a:xfrm>
        </p:spPr>
        <p:txBody>
          <a:bodyPr>
            <a:normAutofit fontScale="90000"/>
          </a:bodyPr>
          <a:lstStyle/>
          <a:p>
            <a:pPr eaLnBrk="1" hangingPunct="1">
              <a:defRPr/>
            </a:pP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ja-JP" altLang="en-US" dirty="0">
                <a:solidFill>
                  <a:srgbClr val="FF3300"/>
                </a:solidFill>
                <a:latin typeface="Trebuchet MS" charset="0"/>
                <a:ea typeface="Osaka" charset="0"/>
                <a:cs typeface="Osaka" charset="0"/>
              </a:rPr>
              <a:t>“</a:t>
            </a:r>
            <a:r>
              <a:rPr lang="en-US" dirty="0">
                <a:solidFill>
                  <a:srgbClr val="FF3300"/>
                </a:solidFill>
                <a:latin typeface="Trebuchet MS" charset="0"/>
                <a:ea typeface="Osaka" charset="0"/>
                <a:cs typeface="Osaka" charset="0"/>
              </a:rPr>
              <a:t>Most people are searching for happiness outside of themselves.  That</a:t>
            </a:r>
            <a:r>
              <a:rPr lang="ja-JP" altLang="en-US" dirty="0">
                <a:solidFill>
                  <a:srgbClr val="FF3300"/>
                </a:solidFill>
                <a:latin typeface="Trebuchet MS" charset="0"/>
                <a:ea typeface="Osaka" charset="0"/>
                <a:cs typeface="Osaka" charset="0"/>
              </a:rPr>
              <a:t>’</a:t>
            </a:r>
            <a:r>
              <a:rPr lang="en-US" dirty="0">
                <a:solidFill>
                  <a:srgbClr val="FF3300"/>
                </a:solidFill>
                <a:latin typeface="Trebuchet MS" charset="0"/>
                <a:ea typeface="Osaka" charset="0"/>
                <a:cs typeface="Osaka" charset="0"/>
              </a:rPr>
              <a:t>s </a:t>
            </a:r>
            <a:r>
              <a:rPr lang="en-US" dirty="0" smtClean="0">
                <a:solidFill>
                  <a:srgbClr val="FF3300"/>
                </a:solidFill>
                <a:latin typeface="Trebuchet MS" charset="0"/>
                <a:ea typeface="Osaka" charset="0"/>
                <a:cs typeface="Osaka" charset="0"/>
              </a:rPr>
              <a:t>a mistake</a:t>
            </a:r>
            <a:r>
              <a:rPr lang="en-US" dirty="0">
                <a:solidFill>
                  <a:srgbClr val="FF3300"/>
                </a:solidFill>
                <a:latin typeface="Trebuchet MS" charset="0"/>
                <a:ea typeface="Osaka" charset="0"/>
                <a:cs typeface="Osaka" charset="0"/>
              </a:rPr>
              <a:t>.  Happiness is something that</a:t>
            </a:r>
            <a:r>
              <a:rPr lang="en-US" dirty="0">
                <a:solidFill>
                  <a:schemeClr val="hlink"/>
                </a:solidFill>
                <a:latin typeface="Trebuchet MS" charset="0"/>
                <a:ea typeface="Osaka" charset="0"/>
                <a:cs typeface="Osaka" charset="0"/>
              </a:rPr>
              <a:t> </a:t>
            </a:r>
            <a:r>
              <a:rPr lang="en-US" dirty="0">
                <a:solidFill>
                  <a:schemeClr val="folHlink"/>
                </a:solidFill>
                <a:latin typeface="Trebuchet MS" charset="0"/>
                <a:ea typeface="Osaka" charset="0"/>
                <a:cs typeface="Osaka" charset="0"/>
              </a:rPr>
              <a:t>you are</a:t>
            </a:r>
            <a:r>
              <a:rPr lang="en-US" dirty="0">
                <a:solidFill>
                  <a:schemeClr val="hlink"/>
                </a:solidFill>
                <a:latin typeface="Trebuchet MS" charset="0"/>
                <a:ea typeface="Osaka" charset="0"/>
                <a:cs typeface="Osaka" charset="0"/>
              </a:rPr>
              <a:t> </a:t>
            </a:r>
            <a:r>
              <a:rPr lang="en-US" dirty="0">
                <a:solidFill>
                  <a:srgbClr val="FF3300"/>
                </a:solidFill>
                <a:latin typeface="Trebuchet MS" charset="0"/>
                <a:ea typeface="Osaka" charset="0"/>
                <a:cs typeface="Osaka" charset="0"/>
              </a:rPr>
              <a:t>and it comes from the way that</a:t>
            </a:r>
            <a:r>
              <a:rPr lang="en-US" dirty="0">
                <a:solidFill>
                  <a:schemeClr val="hlink"/>
                </a:solidFill>
                <a:latin typeface="Trebuchet MS" charset="0"/>
                <a:ea typeface="Osaka" charset="0"/>
                <a:cs typeface="Osaka" charset="0"/>
              </a:rPr>
              <a:t> </a:t>
            </a:r>
            <a:r>
              <a:rPr lang="en-US" dirty="0">
                <a:solidFill>
                  <a:schemeClr val="folHlink"/>
                </a:solidFill>
                <a:latin typeface="Trebuchet MS" charset="0"/>
                <a:ea typeface="Osaka" charset="0"/>
                <a:cs typeface="Osaka" charset="0"/>
              </a:rPr>
              <a:t>you think</a:t>
            </a:r>
            <a:r>
              <a:rPr lang="en-US" dirty="0">
                <a:solidFill>
                  <a:srgbClr val="FF3300"/>
                </a:solidFill>
                <a:latin typeface="Trebuchet MS" charset="0"/>
                <a:ea typeface="Osaka" charset="0"/>
                <a:cs typeface="Osaka" charset="0"/>
              </a:rPr>
              <a:t>.</a:t>
            </a:r>
            <a:r>
              <a:rPr lang="ja-JP" altLang="en-US" dirty="0">
                <a:solidFill>
                  <a:srgbClr val="FF3300"/>
                </a:solidFill>
                <a:latin typeface="Trebuchet MS" charset="0"/>
                <a:ea typeface="Osaka" charset="0"/>
                <a:cs typeface="Osaka" charset="0"/>
              </a:rPr>
              <a:t>”</a:t>
            </a:r>
            <a:endParaRPr lang="en-US" dirty="0">
              <a:latin typeface="Trebuchet MS" charset="0"/>
              <a:ea typeface="Osaka" charset="0"/>
              <a:cs typeface="Osaka" charset="0"/>
            </a:endParaRPr>
          </a:p>
        </p:txBody>
      </p:sp>
      <p:pic>
        <p:nvPicPr>
          <p:cNvPr id="3" name="Picture 2" descr="7749816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78" y="103816"/>
            <a:ext cx="2116222" cy="3673443"/>
          </a:xfrm>
          <a:prstGeom prst="rect">
            <a:avLst/>
          </a:prstGeom>
        </p:spPr>
      </p:pic>
    </p:spTree>
    <p:extLst>
      <p:ext uri="{BB962C8B-B14F-4D97-AF65-F5344CB8AC3E}">
        <p14:creationId xmlns:p14="http://schemas.microsoft.com/office/powerpoint/2010/main" val="36241168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p:nvPr>
        </p:nvSpPr>
        <p:spPr>
          <a:xfrm>
            <a:off x="609600" y="228600"/>
            <a:ext cx="7772400" cy="1143000"/>
          </a:xfrm>
        </p:spPr>
        <p:txBody>
          <a:bodyPr>
            <a:normAutofit fontScale="90000"/>
          </a:bodyPr>
          <a:lstStyle/>
          <a:p>
            <a:pPr algn="ctr" eaLnBrk="1" hangingPunct="1"/>
            <a:r>
              <a:rPr lang="en-US" sz="7200" dirty="0">
                <a:solidFill>
                  <a:schemeClr val="folHlink"/>
                </a:solidFill>
                <a:latin typeface="Century Gothic" charset="0"/>
                <a:ea typeface="Osaka" charset="0"/>
                <a:cs typeface="Osaka" charset="0"/>
              </a:rPr>
              <a:t>Resilient People</a:t>
            </a:r>
            <a:endParaRPr lang="en-US" sz="7200" dirty="0">
              <a:solidFill>
                <a:srgbClr val="00FF00"/>
              </a:solidFill>
              <a:latin typeface="Century Gothic" charset="0"/>
              <a:ea typeface="Osaka" charset="0"/>
              <a:cs typeface="Osaka" charset="0"/>
            </a:endParaRPr>
          </a:p>
        </p:txBody>
      </p:sp>
      <p:sp>
        <p:nvSpPr>
          <p:cNvPr id="15363" name="Rectangle 3"/>
          <p:cNvSpPr>
            <a:spLocks noGrp="1" noChangeArrowheads="1"/>
          </p:cNvSpPr>
          <p:nvPr>
            <p:ph type="body" idx="1"/>
          </p:nvPr>
        </p:nvSpPr>
        <p:spPr>
          <a:xfrm>
            <a:off x="304800" y="1600200"/>
            <a:ext cx="5715000" cy="4953000"/>
          </a:xfrm>
        </p:spPr>
        <p:txBody>
          <a:bodyPr/>
          <a:lstStyle/>
          <a:p>
            <a:pPr eaLnBrk="1" hangingPunct="1"/>
            <a:r>
              <a:rPr lang="en-US" sz="2800" dirty="0">
                <a:latin typeface="Century Gothic" charset="0"/>
                <a:ea typeface="Osaka" charset="0"/>
                <a:cs typeface="Osaka" charset="0"/>
              </a:rPr>
              <a:t>Overcome adversity,</a:t>
            </a:r>
          </a:p>
          <a:p>
            <a:pPr eaLnBrk="1" hangingPunct="1"/>
            <a:r>
              <a:rPr lang="en-US" sz="2800" dirty="0">
                <a:latin typeface="Century Gothic" charset="0"/>
                <a:ea typeface="Osaka" charset="0"/>
                <a:cs typeface="Osaka" charset="0"/>
              </a:rPr>
              <a:t>Bounce back from setbacks, </a:t>
            </a:r>
          </a:p>
          <a:p>
            <a:pPr eaLnBrk="1" hangingPunct="1"/>
            <a:r>
              <a:rPr lang="en-US" sz="2800" dirty="0">
                <a:latin typeface="Century Gothic" charset="0"/>
                <a:ea typeface="Osaka" charset="0"/>
                <a:cs typeface="Osaka" charset="0"/>
              </a:rPr>
              <a:t>Thrive under extreme, on-going pressure without acting in dysfunctional or harmful ways. </a:t>
            </a:r>
          </a:p>
          <a:p>
            <a:pPr eaLnBrk="1" hangingPunct="1"/>
            <a:r>
              <a:rPr lang="en-US" sz="2800" dirty="0">
                <a:latin typeface="Century Gothic" charset="0"/>
                <a:ea typeface="Osaka" charset="0"/>
                <a:cs typeface="Osaka" charset="0"/>
              </a:rPr>
              <a:t>The most resilient people recover from traumatic experiences stronger, better, and wiser. </a:t>
            </a:r>
          </a:p>
        </p:txBody>
      </p:sp>
      <p:pic>
        <p:nvPicPr>
          <p:cNvPr id="4" name="Picture 3" desc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677" y="1981200"/>
            <a:ext cx="3146323" cy="4876800"/>
          </a:xfrm>
          <a:prstGeom prst="rect">
            <a:avLst/>
          </a:prstGeom>
        </p:spPr>
      </p:pic>
    </p:spTree>
    <p:extLst>
      <p:ext uri="{BB962C8B-B14F-4D97-AF65-F5344CB8AC3E}">
        <p14:creationId xmlns:p14="http://schemas.microsoft.com/office/powerpoint/2010/main" val="2052472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6" name="Footer Placeholder 5"/>
          <p:cNvSpPr>
            <a:spLocks noGrp="1" noChangeArrowheads="1"/>
          </p:cNvSpPr>
          <p:nvPr>
            <p:ph type="ftr" sz="quarter" idx="11"/>
          </p:nvPr>
        </p:nvSpPr>
        <p:spPr/>
        <p:txBody>
          <a:bodyPr/>
          <a:lstStyle/>
          <a:p>
            <a:pPr>
              <a:defRPr/>
            </a:pPr>
            <a:endParaRPr lang="en-US"/>
          </a:p>
        </p:txBody>
      </p:sp>
      <p:sp>
        <p:nvSpPr>
          <p:cNvPr id="22530" name="Rectangle 2"/>
          <p:cNvSpPr>
            <a:spLocks noGrp="1" noChangeArrowheads="1"/>
          </p:cNvSpPr>
          <p:nvPr>
            <p:ph type="ctrTitle"/>
          </p:nvPr>
        </p:nvSpPr>
        <p:spPr>
          <a:xfrm>
            <a:off x="685800" y="838200"/>
            <a:ext cx="7772400" cy="1143000"/>
          </a:xfrm>
        </p:spPr>
        <p:txBody>
          <a:bodyPr>
            <a:normAutofit fontScale="90000"/>
          </a:bodyPr>
          <a:lstStyle/>
          <a:p>
            <a:pPr eaLnBrk="1" hangingPunct="1">
              <a:defRPr/>
            </a:pPr>
            <a:r>
              <a:rPr lang="en-US"/>
              <a:t>What can I do to be more resilient?</a:t>
            </a:r>
          </a:p>
        </p:txBody>
      </p:sp>
      <p:sp>
        <p:nvSpPr>
          <p:cNvPr id="22531" name="Rectangle 3"/>
          <p:cNvSpPr>
            <a:spLocks noGrp="1" noChangeArrowheads="1"/>
          </p:cNvSpPr>
          <p:nvPr>
            <p:ph type="subTitle" idx="1"/>
          </p:nvPr>
        </p:nvSpPr>
        <p:spPr>
          <a:xfrm>
            <a:off x="1600200" y="4343400"/>
            <a:ext cx="6172200" cy="1295400"/>
          </a:xfrm>
        </p:spPr>
        <p:txBody>
          <a:bodyPr>
            <a:normAutofit fontScale="77500" lnSpcReduction="20000"/>
          </a:bodyPr>
          <a:lstStyle/>
          <a:p>
            <a:pPr eaLnBrk="1" hangingPunct="1">
              <a:defRPr/>
            </a:pPr>
            <a:r>
              <a:rPr lang="en-US" sz="5000">
                <a:solidFill>
                  <a:schemeClr val="hlink"/>
                </a:solidFill>
                <a:latin typeface="Chalkboard Bold" charset="0"/>
                <a:ea typeface="MS Pゴシック" charset="0"/>
                <a:cs typeface="MS Pゴシック" charset="0"/>
              </a:rPr>
              <a:t>There are</a:t>
            </a:r>
          </a:p>
          <a:p>
            <a:pPr eaLnBrk="1" hangingPunct="1">
              <a:defRPr/>
            </a:pPr>
            <a:r>
              <a:rPr lang="en-US" sz="5000">
                <a:solidFill>
                  <a:schemeClr val="hlink"/>
                </a:solidFill>
                <a:latin typeface="Chalkboard Bold" charset="0"/>
                <a:ea typeface="MS Pゴシック" charset="0"/>
                <a:cs typeface="MS Pゴシック" charset="0"/>
              </a:rPr>
              <a:t>10 ways to build resiliency</a:t>
            </a:r>
            <a:endParaRPr lang="en-US">
              <a:solidFill>
                <a:schemeClr val="hlink"/>
              </a:solidFill>
              <a:latin typeface="Chalkboard Bold" charset="0"/>
              <a:ea typeface="MS Pゴシック" charset="0"/>
              <a:cs typeface="MS Pゴシック" charset="0"/>
            </a:endParaRPr>
          </a:p>
        </p:txBody>
      </p:sp>
      <p:pic>
        <p:nvPicPr>
          <p:cNvPr id="4" name="Picture 3" descr="ur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057400"/>
            <a:ext cx="3657600" cy="2454656"/>
          </a:xfrm>
          <a:prstGeom prst="rect">
            <a:avLst/>
          </a:prstGeom>
        </p:spPr>
      </p:pic>
    </p:spTree>
    <p:extLst>
      <p:ext uri="{BB962C8B-B14F-4D97-AF65-F5344CB8AC3E}">
        <p14:creationId xmlns:p14="http://schemas.microsoft.com/office/powerpoint/2010/main" val="2411798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 y="76200"/>
            <a:ext cx="8305800" cy="838200"/>
          </a:xfrm>
        </p:spPr>
        <p:txBody>
          <a:bodyPr/>
          <a:lstStyle/>
          <a:p>
            <a:pPr eaLnBrk="1" hangingPunct="1">
              <a:defRPr/>
            </a:pPr>
            <a:r>
              <a:rPr lang="en-US" dirty="0">
                <a:ea typeface="ＭＳ Ｐゴシック" pitchFamily="-106" charset="-128"/>
                <a:cs typeface="ＭＳ Ｐゴシック" pitchFamily="-106" charset="-128"/>
              </a:rPr>
              <a:t>#1  Have a healthy lifestyle.</a:t>
            </a:r>
          </a:p>
        </p:txBody>
      </p:sp>
      <p:sp>
        <p:nvSpPr>
          <p:cNvPr id="24579" name="Rectangle 3"/>
          <p:cNvSpPr>
            <a:spLocks noGrp="1" noChangeArrowheads="1"/>
          </p:cNvSpPr>
          <p:nvPr>
            <p:ph type="body" idx="1"/>
          </p:nvPr>
        </p:nvSpPr>
        <p:spPr>
          <a:xfrm>
            <a:off x="304800" y="1066800"/>
            <a:ext cx="6553200" cy="3200400"/>
          </a:xfrm>
        </p:spPr>
        <p:txBody>
          <a:bodyPr/>
          <a:lstStyle/>
          <a:p>
            <a:pPr eaLnBrk="1" hangingPunct="1">
              <a:lnSpc>
                <a:spcPct val="90000"/>
              </a:lnSpc>
            </a:pPr>
            <a:r>
              <a:rPr lang="en-US" dirty="0">
                <a:latin typeface="Arial" charset="0"/>
                <a:ea typeface="ＭＳ Ｐゴシック" charset="0"/>
                <a:cs typeface="ＭＳ Ｐゴシック" charset="0"/>
              </a:rPr>
              <a:t>Eat three healthy meals a day, plus healthy snacks.</a:t>
            </a:r>
          </a:p>
          <a:p>
            <a:pPr eaLnBrk="1" hangingPunct="1">
              <a:lnSpc>
                <a:spcPct val="90000"/>
              </a:lnSpc>
            </a:pPr>
            <a:r>
              <a:rPr lang="en-US" dirty="0">
                <a:latin typeface="Arial" charset="0"/>
                <a:ea typeface="ＭＳ Ｐゴシック" charset="0"/>
                <a:cs typeface="ＭＳ Ｐゴシック" charset="0"/>
              </a:rPr>
              <a:t>Exercise daily.</a:t>
            </a:r>
          </a:p>
          <a:p>
            <a:pPr eaLnBrk="1" hangingPunct="1">
              <a:lnSpc>
                <a:spcPct val="90000"/>
              </a:lnSpc>
            </a:pPr>
            <a:r>
              <a:rPr lang="en-US" dirty="0">
                <a:latin typeface="Arial" charset="0"/>
                <a:ea typeface="ＭＳ Ｐゴシック" charset="0"/>
                <a:cs typeface="ＭＳ Ｐゴシック" charset="0"/>
              </a:rPr>
              <a:t>Get enough sleep.</a:t>
            </a:r>
          </a:p>
          <a:p>
            <a:pPr eaLnBrk="1" hangingPunct="1">
              <a:lnSpc>
                <a:spcPct val="90000"/>
              </a:lnSpc>
            </a:pPr>
            <a:r>
              <a:rPr lang="en-US" dirty="0">
                <a:latin typeface="Arial" charset="0"/>
                <a:ea typeface="ＭＳ Ｐゴシック" charset="0"/>
                <a:cs typeface="ＭＳ Ｐゴシック" charset="0"/>
              </a:rPr>
              <a:t>Make time for relaxation every day.</a:t>
            </a:r>
          </a:p>
        </p:txBody>
      </p:sp>
      <p:pic>
        <p:nvPicPr>
          <p:cNvPr id="4" name="Picture 3" descr="ur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4880"/>
            <a:ext cx="3733800" cy="2493120"/>
          </a:xfrm>
          <a:prstGeom prst="rect">
            <a:avLst/>
          </a:prstGeom>
        </p:spPr>
      </p:pic>
      <p:pic>
        <p:nvPicPr>
          <p:cNvPr id="7" name="Picture 6" descr="a-SitterudMT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2814180"/>
            <a:ext cx="2782445" cy="4043820"/>
          </a:xfrm>
          <a:prstGeom prst="rect">
            <a:avLst/>
          </a:prstGeom>
        </p:spPr>
      </p:pic>
      <p:pic>
        <p:nvPicPr>
          <p:cNvPr id="2" name="Picture 1" descr="url-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5477" y="914400"/>
            <a:ext cx="2367372" cy="1893898"/>
          </a:xfrm>
          <a:prstGeom prst="rect">
            <a:avLst/>
          </a:prstGeom>
        </p:spPr>
      </p:pic>
    </p:spTree>
    <p:extLst>
      <p:ext uri="{BB962C8B-B14F-4D97-AF65-F5344CB8AC3E}">
        <p14:creationId xmlns:p14="http://schemas.microsoft.com/office/powerpoint/2010/main" val="2395812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29" name="Rectangle 2"/>
          <p:cNvSpPr>
            <a:spLocks noGrp="1" noChangeArrowheads="1"/>
          </p:cNvSpPr>
          <p:nvPr>
            <p:ph type="title"/>
          </p:nvPr>
        </p:nvSpPr>
        <p:spPr>
          <a:xfrm>
            <a:off x="990600" y="228600"/>
            <a:ext cx="7543800" cy="914400"/>
          </a:xfrm>
        </p:spPr>
        <p:txBody>
          <a:bodyPr/>
          <a:lstStyle/>
          <a:p>
            <a:pPr eaLnBrk="1" hangingPunct="1"/>
            <a:r>
              <a:rPr lang="en-US" dirty="0">
                <a:latin typeface="Arial" charset="0"/>
                <a:ea typeface="ＭＳ Ｐゴシック" charset="0"/>
                <a:cs typeface="ＭＳ Ｐゴシック" charset="0"/>
              </a:rPr>
              <a:t>#2 Keep a gratitude journal</a:t>
            </a:r>
          </a:p>
        </p:txBody>
      </p:sp>
      <p:sp>
        <p:nvSpPr>
          <p:cNvPr id="25603" name="Rectangle 3"/>
          <p:cNvSpPr>
            <a:spLocks noGrp="1" noChangeArrowheads="1"/>
          </p:cNvSpPr>
          <p:nvPr>
            <p:ph type="body" idx="1"/>
          </p:nvPr>
        </p:nvSpPr>
        <p:spPr>
          <a:xfrm>
            <a:off x="1600200" y="1905000"/>
            <a:ext cx="3276600" cy="4191000"/>
          </a:xfrm>
        </p:spPr>
        <p:txBody>
          <a:bodyPr/>
          <a:lstStyle/>
          <a:p>
            <a:pPr eaLnBrk="1" hangingPunct="1">
              <a:lnSpc>
                <a:spcPct val="80000"/>
              </a:lnSpc>
            </a:pPr>
            <a:r>
              <a:rPr lang="en-US" sz="2800" dirty="0">
                <a:solidFill>
                  <a:srgbClr val="2517A8"/>
                </a:solidFill>
                <a:latin typeface="Arial" charset="0"/>
                <a:ea typeface="ＭＳ Ｐゴシック" charset="0"/>
                <a:cs typeface="ＭＳ Ｐゴシック" charset="0"/>
              </a:rPr>
              <a:t>This gets you in a habit of accentuating the positive.</a:t>
            </a:r>
          </a:p>
          <a:p>
            <a:pPr eaLnBrk="1" hangingPunct="1">
              <a:lnSpc>
                <a:spcPct val="80000"/>
              </a:lnSpc>
              <a:buFont typeface="Wingdings" charset="0"/>
              <a:buNone/>
            </a:pPr>
            <a:endParaRPr lang="en-US" sz="2800" dirty="0">
              <a:solidFill>
                <a:srgbClr val="2517A8"/>
              </a:solidFill>
              <a:latin typeface="Arial" charset="0"/>
              <a:ea typeface="ＭＳ Ｐゴシック" charset="0"/>
              <a:cs typeface="ＭＳ Ｐゴシック" charset="0"/>
            </a:endParaRPr>
          </a:p>
          <a:p>
            <a:pPr eaLnBrk="1" hangingPunct="1">
              <a:lnSpc>
                <a:spcPct val="80000"/>
              </a:lnSpc>
            </a:pPr>
            <a:r>
              <a:rPr lang="en-US" sz="2800" dirty="0">
                <a:solidFill>
                  <a:srgbClr val="2517A8"/>
                </a:solidFill>
                <a:latin typeface="Arial" charset="0"/>
                <a:ea typeface="ＭＳ Ｐゴシック" charset="0"/>
                <a:cs typeface="ＭＳ Ｐゴシック" charset="0"/>
              </a:rPr>
              <a:t>Daily entries will help you keep a positive frame of mind.</a:t>
            </a:r>
          </a:p>
          <a:p>
            <a:pPr eaLnBrk="1" hangingPunct="1">
              <a:lnSpc>
                <a:spcPct val="80000"/>
              </a:lnSpc>
            </a:pPr>
            <a:endParaRPr lang="en-US" sz="2800" dirty="0">
              <a:solidFill>
                <a:srgbClr val="2517A8"/>
              </a:solidFill>
              <a:latin typeface="Arial" charset="0"/>
              <a:ea typeface="ＭＳ Ｐゴシック" charset="0"/>
              <a:cs typeface="ＭＳ Ｐゴシック" charset="0"/>
            </a:endParaRPr>
          </a:p>
          <a:p>
            <a:pPr eaLnBrk="1" hangingPunct="1">
              <a:lnSpc>
                <a:spcPct val="80000"/>
              </a:lnSpc>
            </a:pPr>
            <a:endParaRPr lang="en-US" sz="2800" dirty="0">
              <a:latin typeface="Arial" charset="0"/>
              <a:ea typeface="ＭＳ Ｐゴシック" charset="0"/>
              <a:cs typeface="ＭＳ Ｐゴシック" charset="0"/>
            </a:endParaRPr>
          </a:p>
        </p:txBody>
      </p:sp>
      <p:pic>
        <p:nvPicPr>
          <p:cNvPr id="304131" name="Picture 7" descr="mban1180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43338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780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921</Words>
  <Application>Microsoft Macintosh PowerPoint</Application>
  <PresentationFormat>On-screen Show (4:3)</PresentationFormat>
  <Paragraphs>116</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Events that can trigger stress</vt:lpstr>
      <vt:lpstr>Warning Signs</vt:lpstr>
      <vt:lpstr>A check-up  from the neck up</vt:lpstr>
      <vt:lpstr>      “Most people are searching for happiness outside of themselves.  That’s a mistake.  Happiness is something that you are and it comes from the way that you think.”</vt:lpstr>
      <vt:lpstr>Resilient People</vt:lpstr>
      <vt:lpstr>What can I do to be more resilient?</vt:lpstr>
      <vt:lpstr>#1  Have a healthy lifestyle.</vt:lpstr>
      <vt:lpstr>#2 Keep a gratitude journal</vt:lpstr>
      <vt:lpstr>#3 Do something enjoyable and creative every day!</vt:lpstr>
      <vt:lpstr>#4 Make positive goals and work towards them.</vt:lpstr>
      <vt:lpstr>#5  Do something for someone else.</vt:lpstr>
      <vt:lpstr>“Be the change you want in the world.” - Ghandi </vt:lpstr>
      <vt:lpstr>#6 Pick yourself up and get involved.</vt:lpstr>
      <vt:lpstr>#7  Be positive!</vt:lpstr>
      <vt:lpstr>PowerPoint Presentation</vt:lpstr>
      <vt:lpstr>#8  Talk to others.</vt:lpstr>
      <vt:lpstr>PowerPoint Presentation</vt:lpstr>
      <vt:lpstr>PowerPoint Presentation</vt:lpstr>
      <vt:lpstr>#10 Develop Problem Solving Strategies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Stowell</dc:creator>
  <cp:lastModifiedBy>McKenzie Stowell</cp:lastModifiedBy>
  <cp:revision>2</cp:revision>
  <dcterms:created xsi:type="dcterms:W3CDTF">2015-03-11T14:20:11Z</dcterms:created>
  <dcterms:modified xsi:type="dcterms:W3CDTF">2015-03-11T14:24:06Z</dcterms:modified>
</cp:coreProperties>
</file>