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86" r:id="rId15"/>
    <p:sldId id="287" r:id="rId16"/>
    <p:sldId id="278" r:id="rId17"/>
    <p:sldId id="268" r:id="rId18"/>
    <p:sldId id="279" r:id="rId19"/>
    <p:sldId id="269" r:id="rId20"/>
    <p:sldId id="280" r:id="rId21"/>
    <p:sldId id="270" r:id="rId22"/>
    <p:sldId id="281" r:id="rId23"/>
    <p:sldId id="271" r:id="rId24"/>
    <p:sldId id="282" r:id="rId25"/>
    <p:sldId id="272" r:id="rId26"/>
    <p:sldId id="283" r:id="rId27"/>
    <p:sldId id="273" r:id="rId28"/>
    <p:sldId id="284" r:id="rId29"/>
    <p:sldId id="274" r:id="rId30"/>
    <p:sldId id="285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8549-3FCD-AE49-AD01-E850C6D88FA5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142AA-84D4-6E4A-892F-C6F9639A0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UPDATED-</a:t>
            </a:r>
            <a:r>
              <a:rPr lang="en-US" baseline="0" dirty="0" smtClean="0"/>
              <a:t> </a:t>
            </a:r>
            <a:r>
              <a:rPr lang="en-US" baseline="0" smtClean="0"/>
              <a:t>dsamh.utah.gov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142AA-84D4-6E4A-892F-C6F9639A0B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</a:t>
            </a:r>
            <a:r>
              <a:rPr lang="en-US" baseline="0" dirty="0" smtClean="0"/>
              <a:t>P survey Utah reports</a:t>
            </a:r>
          </a:p>
          <a:p>
            <a:r>
              <a:rPr lang="en-US" dirty="0" smtClean="0"/>
              <a:t>Utah County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142AA-84D4-6E4A-892F-C6F9639A0B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1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EE43DF-3F03-4227-8CFB-731836147ADF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7FB3E62-01AE-4D04-A22B-8C9B182B1D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/>
              <a:t>Write down at least 5 reasons why you think teenagers decide to use drugs? (Marijuana, Prescription Drugs,  Alcohol, Tobacco, </a:t>
            </a:r>
            <a:r>
              <a:rPr lang="en-US" sz="4000" dirty="0" err="1"/>
              <a:t>etc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616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daily cigarette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18%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sz="2800" dirty="0"/>
              <a:t>What percent of Utah County 12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daily </a:t>
            </a:r>
            <a:r>
              <a:rPr lang="en-US" sz="2800" dirty="0"/>
              <a:t>cigarette smokers?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1</a:t>
            </a:r>
            <a:r>
              <a:rPr lang="en-US" sz="2800" dirty="0" smtClean="0"/>
              <a:t>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Activity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Brush Script MT" pitchFamily="66" charset="0"/>
              <a:buAutoNum type="arabicPeriod"/>
            </a:pPr>
            <a:r>
              <a:rPr lang="en-US" sz="2800" dirty="0" smtClean="0"/>
              <a:t>What percent of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had consumed alcohol in the past 30-days when surveyed in 2015?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/>
              <a:t>2</a:t>
            </a:r>
            <a:r>
              <a:rPr lang="en-US" sz="2800" dirty="0" smtClean="0"/>
              <a:t>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/>
              <a:t>7</a:t>
            </a:r>
            <a:r>
              <a:rPr lang="en-US" sz="2800" dirty="0" smtClean="0"/>
              <a:t>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9%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18%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36%</a:t>
            </a:r>
          </a:p>
        </p:txBody>
      </p:sp>
    </p:spTree>
    <p:extLst>
      <p:ext uri="{BB962C8B-B14F-4D97-AF65-F5344CB8AC3E}">
        <p14:creationId xmlns:p14="http://schemas.microsoft.com/office/powerpoint/2010/main" val="322296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ANSWERS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Brush Script MT" pitchFamily="66" charset="0"/>
              <a:buAutoNum type="arabicPeriod"/>
            </a:pPr>
            <a:r>
              <a:rPr lang="en-US" sz="2800" dirty="0" smtClean="0"/>
              <a:t>What percent of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had consumed alcohol in the past 30-days when surveyed in 2015?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/>
              <a:t>2</a:t>
            </a:r>
            <a:r>
              <a:rPr lang="en-US" sz="2800" dirty="0" smtClean="0"/>
              <a:t>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9%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18%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36%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 smtClean="0"/>
              <a:t>What </a:t>
            </a:r>
            <a:r>
              <a:rPr lang="en-US" sz="2800" dirty="0"/>
              <a:t>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had </a:t>
            </a:r>
            <a:r>
              <a:rPr lang="en-US" sz="2800" dirty="0" smtClean="0"/>
              <a:t>used marijuana </a:t>
            </a:r>
            <a:r>
              <a:rPr lang="en-US" sz="2800" dirty="0"/>
              <a:t>in the past 30-days when surveyed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3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6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8%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16%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32%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287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 smtClean="0"/>
              <a:t>What </a:t>
            </a:r>
            <a:r>
              <a:rPr lang="en-US" sz="2800" dirty="0"/>
              <a:t>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had </a:t>
            </a:r>
            <a:r>
              <a:rPr lang="en-US" sz="2800" dirty="0" smtClean="0"/>
              <a:t>used marijuana </a:t>
            </a:r>
            <a:r>
              <a:rPr lang="en-US" sz="2800" dirty="0"/>
              <a:t>in the past 30-days when surveyed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3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solidFill>
                  <a:srgbClr val="FF0000"/>
                </a:solidFill>
              </a:rPr>
              <a:t>6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8%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16%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32%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01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800" dirty="0" smtClean="0"/>
              <a:t>What was the leading risk factor for ATOD use among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in 2015?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Depressive symptoms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commitment to school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Rebelliousness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neighborhood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conflict</a:t>
            </a:r>
            <a:endParaRPr lang="en-US" sz="2800" dirty="0"/>
          </a:p>
          <a:p>
            <a:pPr marL="365760" lvl="1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986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800" dirty="0" smtClean="0"/>
              <a:t>What was the leading risk factor for ATOD use among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in 2015?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Depressive symptoms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commitment to school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Rebelliousness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neighborhood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conflict</a:t>
            </a:r>
            <a:endParaRPr lang="en-US" sz="2800" dirty="0"/>
          </a:p>
          <a:p>
            <a:pPr marL="365760" lvl="1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800" dirty="0"/>
              <a:t>What was the leading </a:t>
            </a:r>
            <a:r>
              <a:rPr lang="en-US" sz="2800" dirty="0" smtClean="0"/>
              <a:t>protective </a:t>
            </a:r>
            <a:r>
              <a:rPr lang="en-US" sz="2800" dirty="0"/>
              <a:t>factor for ATOD use among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Religiosity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Interaction with pro-social peers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Opportunities for pro-social involvement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Belief in the moral order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736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800" dirty="0"/>
              <a:t>What was the leading </a:t>
            </a:r>
            <a:r>
              <a:rPr lang="en-US" sz="2800" dirty="0" smtClean="0"/>
              <a:t>protective </a:t>
            </a:r>
            <a:r>
              <a:rPr lang="en-US" sz="2800" dirty="0"/>
              <a:t>factor for ATOD use among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Religiosity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Interaction with pro-social peers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Opportunities for pro-social involvement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Belief in the moral order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Activity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Brush Script MT" pitchFamily="66" charset="0"/>
              <a:buAutoNum type="arabicPeriod"/>
            </a:pPr>
            <a:r>
              <a:rPr lang="en-US" sz="2800" dirty="0" smtClean="0"/>
              <a:t>What percent of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had consumed alcohol in the past 30-days when surveyed in 2015?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/>
              <a:t>2</a:t>
            </a:r>
            <a:r>
              <a:rPr lang="en-US" sz="2800" dirty="0" smtClean="0"/>
              <a:t>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7%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9%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18%</a:t>
            </a:r>
          </a:p>
          <a:p>
            <a:pPr marL="822325" lvl="1" indent="-457200">
              <a:buFont typeface="Constantia" pitchFamily="18" charset="0"/>
              <a:buAutoNum type="alphaLcParenR"/>
            </a:pPr>
            <a:r>
              <a:rPr lang="en-US" sz="2800" dirty="0" smtClean="0"/>
              <a:t>36%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/>
              <a:t>What </a:t>
            </a:r>
            <a:r>
              <a:rPr lang="en-US" sz="2800" dirty="0" smtClean="0"/>
              <a:t>percent of Utah </a:t>
            </a:r>
            <a:r>
              <a:rPr lang="en-US" sz="2800" dirty="0"/>
              <a:t>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</a:t>
            </a:r>
            <a:r>
              <a:rPr lang="en-US" sz="2800" dirty="0" smtClean="0"/>
              <a:t>are perceived by their peers to be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24%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914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/>
              <a:t>What </a:t>
            </a:r>
            <a:r>
              <a:rPr lang="en-US" sz="2800" dirty="0" smtClean="0"/>
              <a:t>percent of Utah </a:t>
            </a:r>
            <a:r>
              <a:rPr lang="en-US" sz="2800" dirty="0"/>
              <a:t>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</a:t>
            </a:r>
            <a:r>
              <a:rPr lang="en-US" sz="2800" dirty="0" smtClean="0"/>
              <a:t>are perceived by their peers to be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24% or more</a:t>
            </a:r>
            <a:endParaRPr lang="en-US" sz="2800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2800" dirty="0"/>
              <a:t>What percent of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7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38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2800" dirty="0"/>
              <a:t>What percent of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</a:p>
          <a:p>
            <a:pPr marL="822960" lvl="1" indent="-457200">
              <a:buFont typeface="+mj-lt"/>
              <a:buAutoNum type="alphaLcParenR"/>
              <a:defRPr/>
            </a:pPr>
            <a:r>
              <a:rPr lang="en-US" sz="2800" dirty="0"/>
              <a:t>25% or more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23% </a:t>
            </a:r>
            <a:r>
              <a:rPr lang="en-US" sz="2800" dirty="0"/>
              <a:t>or more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695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23% or more</a:t>
            </a:r>
            <a:endParaRPr lang="en-US" sz="2800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</a:t>
            </a:r>
            <a:r>
              <a:rPr lang="en-US" sz="2800" dirty="0" smtClean="0"/>
              <a:t>actually 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6% or less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93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</a:t>
            </a:r>
            <a:r>
              <a:rPr lang="en-US" sz="2800" dirty="0" smtClean="0"/>
              <a:t>actually 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solidFill>
                  <a:srgbClr val="FF0000"/>
                </a:solidFill>
              </a:rPr>
              <a:t>6</a:t>
            </a:r>
            <a:r>
              <a:rPr lang="en-US" sz="2800" dirty="0" smtClean="0">
                <a:solidFill>
                  <a:srgbClr val="FF0000"/>
                </a:solidFill>
              </a:rPr>
              <a:t>% or less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daily cigarette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18%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53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daily cigarette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18%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 smtClean="0"/>
              <a:t>What </a:t>
            </a:r>
            <a:r>
              <a:rPr lang="en-US" sz="2800" dirty="0"/>
              <a:t>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had </a:t>
            </a:r>
            <a:r>
              <a:rPr lang="en-US" sz="2800" dirty="0" smtClean="0"/>
              <a:t>used marijuana </a:t>
            </a:r>
            <a:r>
              <a:rPr lang="en-US" sz="2800" dirty="0"/>
              <a:t>in the past 30-days when surveyed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3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6</a:t>
            </a:r>
            <a:r>
              <a:rPr lang="en-US" sz="2800" dirty="0" smtClean="0"/>
              <a:t>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8%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16%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32%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sz="2800" dirty="0"/>
              <a:t>What percent of Utah County 12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daily </a:t>
            </a:r>
            <a:r>
              <a:rPr lang="en-US" sz="2800" dirty="0"/>
              <a:t>cigarette smokers?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1</a:t>
            </a:r>
            <a:r>
              <a:rPr lang="en-US" sz="2800" dirty="0" smtClean="0"/>
              <a:t>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8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sz="2800" dirty="0"/>
              <a:t>What percent of Utah County 12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daily </a:t>
            </a:r>
            <a:r>
              <a:rPr lang="en-US" sz="2800" dirty="0"/>
              <a:t>cigarette smokers?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% or less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800" dirty="0" smtClean="0"/>
              <a:t>What was the leading risk factor for ATOD use among Utah County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in 2015?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Depressive symptoms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commitment to school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Rebelliousness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Low neighborhood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conflict</a:t>
            </a:r>
            <a:endParaRPr lang="en-US" sz="2800" dirty="0"/>
          </a:p>
          <a:p>
            <a:pPr marL="365760" lvl="1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800" dirty="0"/>
              <a:t>What was the leading </a:t>
            </a:r>
            <a:r>
              <a:rPr lang="en-US" sz="2800" dirty="0" smtClean="0"/>
              <a:t>protective </a:t>
            </a:r>
            <a:r>
              <a:rPr lang="en-US" sz="2800" dirty="0"/>
              <a:t>factor for ATOD use among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in </a:t>
            </a:r>
            <a:r>
              <a:rPr lang="en-US" sz="2800" dirty="0" smtClean="0"/>
              <a:t>2015?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Religiosity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Interaction with pro-social peers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Family attachment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Opportunities for pro-social involvement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Belief in the moral order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/>
              <a:t>What </a:t>
            </a:r>
            <a:r>
              <a:rPr lang="en-US" sz="2800" dirty="0" smtClean="0"/>
              <a:t>percent of Utah </a:t>
            </a:r>
            <a:r>
              <a:rPr lang="en-US" sz="2800" dirty="0"/>
              <a:t>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</a:t>
            </a:r>
            <a:r>
              <a:rPr lang="en-US" sz="2800" dirty="0" smtClean="0"/>
              <a:t>are perceived by their peers to be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24%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2800" dirty="0"/>
              <a:t>What percent of Utah County 10</a:t>
            </a:r>
            <a:r>
              <a:rPr lang="en-US" sz="2800" baseline="30000" dirty="0"/>
              <a:t>th</a:t>
            </a:r>
            <a:r>
              <a:rPr lang="en-US" sz="2800" dirty="0"/>
              <a:t> grade students are </a:t>
            </a:r>
            <a:r>
              <a:rPr lang="en-US" sz="2800" dirty="0" smtClean="0"/>
              <a:t>actually monthly alcohol drinkers?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perceived by their peers to be </a:t>
            </a:r>
            <a:r>
              <a:rPr lang="en-US" sz="2800" dirty="0" smtClean="0"/>
              <a:t>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5%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23%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dirty="0"/>
              <a:t>What percent of Utah County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 students are </a:t>
            </a:r>
            <a:r>
              <a:rPr lang="en-US" sz="2800" dirty="0" smtClean="0"/>
              <a:t>actually monthly marijuana smokers?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6</a:t>
            </a:r>
            <a:r>
              <a:rPr lang="en-US" sz="2800" dirty="0" smtClean="0"/>
              <a:t>% or less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15%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20%</a:t>
            </a:r>
            <a:endParaRPr lang="en-US" sz="2800" dirty="0"/>
          </a:p>
          <a:p>
            <a:pPr marL="822960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smtClean="0"/>
              <a:t>25% or more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1521</TotalTime>
  <Words>992</Words>
  <Application>Microsoft Macintosh PowerPoint</Application>
  <PresentationFormat>On-screen Show (4:3)</PresentationFormat>
  <Paragraphs>190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Advantage</vt:lpstr>
      <vt:lpstr>WRITING PROMPT:</vt:lpstr>
      <vt:lpstr>Partner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Partner Activity</vt:lpstr>
      <vt:lpstr>ACTUAL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Activity</dc:title>
  <dc:creator>asduser</dc:creator>
  <cp:lastModifiedBy>Kimberly Rohner</cp:lastModifiedBy>
  <cp:revision>63</cp:revision>
  <dcterms:created xsi:type="dcterms:W3CDTF">2013-09-17T14:45:10Z</dcterms:created>
  <dcterms:modified xsi:type="dcterms:W3CDTF">2016-06-07T14:42:57Z</dcterms:modified>
</cp:coreProperties>
</file>