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78" r:id="rId5"/>
    <p:sldId id="274" r:id="rId6"/>
    <p:sldId id="279" r:id="rId7"/>
    <p:sldId id="275" r:id="rId8"/>
    <p:sldId id="280" r:id="rId9"/>
    <p:sldId id="276" r:id="rId10"/>
    <p:sldId id="281" r:id="rId11"/>
    <p:sldId id="260" r:id="rId12"/>
    <p:sldId id="264" r:id="rId13"/>
    <p:sldId id="265" r:id="rId14"/>
    <p:sldId id="277" r:id="rId15"/>
    <p:sldId id="282" r:id="rId16"/>
    <p:sldId id="269" r:id="rId17"/>
    <p:sldId id="267" r:id="rId18"/>
    <p:sldId id="268" r:id="rId19"/>
    <p:sldId id="270" r:id="rId20"/>
    <p:sldId id="283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24" d="100"/>
          <a:sy n="24" d="100"/>
        </p:scale>
        <p:origin x="-1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2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7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6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6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7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6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9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AA22-1476-487E-88FE-3F4247ADB261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ECFF-01FF-4712-9B41-487776001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algreens.com/marketing/library/healthrisk/default.js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Chronic diseases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Non-communicable diseases</a:t>
            </a:r>
            <a:endParaRPr lang="en-US" dirty="0"/>
          </a:p>
        </p:txBody>
      </p:sp>
      <p:pic>
        <p:nvPicPr>
          <p:cNvPr id="1026" name="Picture 2" descr="C:\Users\KristenAdams\AppData\Local\Microsoft\Windows\Temporary Internet Files\Content.IE5\XEGP7BHH\MC9004387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576" y="4191000"/>
            <a:ext cx="284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18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Cardiovascular Disease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Short Term effects</a:t>
            </a:r>
            <a:r>
              <a:rPr lang="en-US" dirty="0"/>
              <a:t>: chest pain, clogged arteries, difficulty breathing, difficulty exercising, sweating, dizzy</a:t>
            </a:r>
          </a:p>
          <a:p>
            <a:r>
              <a:rPr lang="en-US" i="1" dirty="0"/>
              <a:t>Long Term effects</a:t>
            </a:r>
            <a:r>
              <a:rPr lang="en-US" dirty="0"/>
              <a:t>: irreversible damage to heart  muscle and arteries, progression from one CVD to another, difficulty speaking or moving part of the body, need a pacemaker or surgery, death</a:t>
            </a:r>
          </a:p>
          <a:p>
            <a:r>
              <a:rPr lang="en-US" i="1" dirty="0"/>
              <a:t>Treatmen</a:t>
            </a:r>
            <a:r>
              <a:rPr lang="en-US" dirty="0"/>
              <a:t>t: diet, exercise, medication, surgery, physical therapy</a:t>
            </a:r>
          </a:p>
          <a:p>
            <a:r>
              <a:rPr lang="en-US" i="1" dirty="0"/>
              <a:t>Prevention Strategies</a:t>
            </a:r>
            <a:r>
              <a:rPr lang="en-US" dirty="0"/>
              <a:t>: eat right, exercise, get a yearly physical exam</a:t>
            </a:r>
          </a:p>
          <a:p>
            <a:endParaRPr lang="en-US" dirty="0"/>
          </a:p>
        </p:txBody>
      </p:sp>
      <p:pic>
        <p:nvPicPr>
          <p:cNvPr id="9218" name="Picture 2" descr="C:\Program Files\Microsoft Office\MEDIA\CAGCAT10\j023524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07191"/>
            <a:ext cx="1811426" cy="124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640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61 million Americans have some form of the disease</a:t>
            </a:r>
          </a:p>
          <a:p>
            <a:r>
              <a:rPr lang="en-US" dirty="0" smtClean="0"/>
              <a:t>Responsible for more than 40% of all deaths in the US</a:t>
            </a:r>
          </a:p>
          <a:p>
            <a:r>
              <a:rPr lang="en-US" dirty="0" smtClean="0"/>
              <a:t>Approximately 1 million Americans die each year from the disease</a:t>
            </a:r>
          </a:p>
          <a:p>
            <a:pPr lvl="1"/>
            <a:r>
              <a:rPr lang="en-US" dirty="0" smtClean="0"/>
              <a:t>CVD kills 500,000 women and 450,000 men</a:t>
            </a:r>
          </a:p>
          <a:p>
            <a:r>
              <a:rPr lang="en-US" dirty="0" smtClean="0"/>
              <a:t># 1 killer of both men and women</a:t>
            </a:r>
          </a:p>
          <a:p>
            <a:r>
              <a:rPr lang="en-US" dirty="0" smtClean="0"/>
              <a:t>1 in 2 women die from CVD</a:t>
            </a:r>
          </a:p>
          <a:p>
            <a:pPr lvl="1"/>
            <a:r>
              <a:rPr lang="en-US" dirty="0" smtClean="0"/>
              <a:t>(1 in 23 women die from breast cancer)</a:t>
            </a:r>
          </a:p>
          <a:p>
            <a:r>
              <a:rPr lang="en-US" dirty="0" smtClean="0"/>
              <a:t>Men: 30% chance of dying from 1</a:t>
            </a:r>
            <a:r>
              <a:rPr lang="en-US" baseline="30000" dirty="0" smtClean="0"/>
              <a:t>st</a:t>
            </a:r>
            <a:r>
              <a:rPr lang="en-US" dirty="0" smtClean="0"/>
              <a:t> Heart Attack</a:t>
            </a:r>
          </a:p>
          <a:p>
            <a:r>
              <a:rPr lang="en-US" dirty="0" smtClean="0"/>
              <a:t>Women: 50% chance of dying from 1</a:t>
            </a:r>
            <a:r>
              <a:rPr lang="en-US" baseline="30000" dirty="0" smtClean="0"/>
              <a:t>st</a:t>
            </a:r>
            <a:r>
              <a:rPr lang="en-US" dirty="0" smtClean="0"/>
              <a:t> HA</a:t>
            </a:r>
          </a:p>
          <a:p>
            <a:r>
              <a:rPr lang="en-US" dirty="0" smtClean="0"/>
              <a:t>Of those who survive their 1</a:t>
            </a:r>
            <a:r>
              <a:rPr lang="en-US" baseline="30000" dirty="0" smtClean="0"/>
              <a:t>st</a:t>
            </a:r>
            <a:r>
              <a:rPr lang="en-US" dirty="0" smtClean="0"/>
              <a:t> heart attack:</a:t>
            </a:r>
          </a:p>
          <a:p>
            <a:pPr lvl="1"/>
            <a:r>
              <a:rPr lang="en-US" dirty="0" smtClean="0"/>
              <a:t>Men: 25% will die within the first year</a:t>
            </a:r>
          </a:p>
          <a:p>
            <a:pPr lvl="1"/>
            <a:r>
              <a:rPr lang="en-US" dirty="0" smtClean="0"/>
              <a:t>Women: 38% will die within the first year</a:t>
            </a:r>
          </a:p>
          <a:p>
            <a:r>
              <a:rPr lang="en-US" dirty="0" smtClean="0"/>
              <a:t>Those disabled by heart failure after heart attack</a:t>
            </a:r>
          </a:p>
          <a:p>
            <a:pPr lvl="1"/>
            <a:r>
              <a:rPr lang="en-US" dirty="0" smtClean="0"/>
              <a:t>Men: 22%</a:t>
            </a:r>
          </a:p>
          <a:p>
            <a:pPr lvl="1"/>
            <a:r>
              <a:rPr lang="en-US" dirty="0" smtClean="0"/>
              <a:t>Women: 46%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Disease Facts</a:t>
            </a:r>
            <a:endParaRPr lang="en-US" dirty="0"/>
          </a:p>
        </p:txBody>
      </p:sp>
      <p:pic>
        <p:nvPicPr>
          <p:cNvPr id="10242" name="Picture 2" descr="C:\Users\KristenAdams\AppData\Local\Microsoft\Windows\Temporary Internet Files\Content.IE5\B8VSYSDO\MC9004387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80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cause a heart attack?</a:t>
            </a:r>
          </a:p>
          <a:p>
            <a:pPr lvl="1"/>
            <a:r>
              <a:rPr lang="en-US" dirty="0" smtClean="0"/>
              <a:t>Occurs when blood flow to a part of the heart is blocked</a:t>
            </a:r>
          </a:p>
          <a:p>
            <a:pPr lvl="1"/>
            <a:r>
              <a:rPr lang="en-US" dirty="0" smtClean="0"/>
              <a:t>Usually caused by a blood clot</a:t>
            </a:r>
          </a:p>
          <a:p>
            <a:pPr lvl="1"/>
            <a:r>
              <a:rPr lang="en-US" dirty="0" smtClean="0"/>
              <a:t>This happens because coronary arteries that supply blood to the heart with blood, slowly become thicker and harder from buildup of fat, cholesterol and other substances called plaque.</a:t>
            </a:r>
          </a:p>
          <a:p>
            <a:r>
              <a:rPr lang="en-US" dirty="0" smtClean="0"/>
              <a:t>Early signs of a heart attack</a:t>
            </a:r>
          </a:p>
          <a:p>
            <a:pPr lvl="1"/>
            <a:r>
              <a:rPr lang="en-US" dirty="0" smtClean="0"/>
              <a:t>Uncomfortable pressure, squeezing, fullness or pain in the center of your chest(lasts more than a few minutes)</a:t>
            </a:r>
          </a:p>
          <a:p>
            <a:pPr lvl="1"/>
            <a:r>
              <a:rPr lang="en-US" dirty="0" smtClean="0"/>
              <a:t>Pain or discomfort in one or both arms, your back, neck, jaw, or stomach</a:t>
            </a:r>
          </a:p>
          <a:p>
            <a:pPr lvl="1"/>
            <a:r>
              <a:rPr lang="en-US" dirty="0" smtClean="0"/>
              <a:t>Shortness of breath with or without chest pain</a:t>
            </a:r>
            <a:endParaRPr lang="en-US" dirty="0"/>
          </a:p>
        </p:txBody>
      </p:sp>
      <p:pic>
        <p:nvPicPr>
          <p:cNvPr id="11266" name="Picture 2" descr="C:\Users\KristenAdams\AppData\Local\Microsoft\Windows\Temporary Internet Files\Content.IE5\XEGP7BHH\MC9000373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1658722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0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 types of strokes</a:t>
            </a:r>
          </a:p>
          <a:p>
            <a:pPr lvl="1"/>
            <a:r>
              <a:rPr lang="en-US" dirty="0" smtClean="0"/>
              <a:t>Ischemic (clots)</a:t>
            </a:r>
          </a:p>
          <a:p>
            <a:pPr lvl="2"/>
            <a:r>
              <a:rPr lang="en-US" dirty="0" smtClean="0"/>
              <a:t>Occurs as a result of an obstruction within a blood vessel supplying blood to the brain. (87% of stroke cases)</a:t>
            </a:r>
          </a:p>
          <a:p>
            <a:pPr lvl="1"/>
            <a:r>
              <a:rPr lang="en-US" dirty="0" smtClean="0"/>
              <a:t>Hemorrhagic</a:t>
            </a:r>
          </a:p>
          <a:p>
            <a:pPr lvl="2"/>
            <a:r>
              <a:rPr lang="en-US" dirty="0" smtClean="0"/>
              <a:t>Occurs when a weakened blood vessel ruptures.</a:t>
            </a:r>
          </a:p>
          <a:p>
            <a:pPr lvl="2"/>
            <a:r>
              <a:rPr lang="en-US" dirty="0" smtClean="0"/>
              <a:t>Most common cause of hemorrhagic stroke is uncontrolled hypertension (high blood pressure)</a:t>
            </a:r>
          </a:p>
          <a:p>
            <a:r>
              <a:rPr lang="en-US" dirty="0" smtClean="0"/>
              <a:t>Signs of stroke</a:t>
            </a:r>
          </a:p>
          <a:p>
            <a:pPr lvl="1"/>
            <a:r>
              <a:rPr lang="en-US" dirty="0" smtClean="0"/>
              <a:t>SUDDEN numbness or weakness in face, arm, leg – especially on one side of the body</a:t>
            </a:r>
          </a:p>
          <a:p>
            <a:pPr lvl="1"/>
            <a:r>
              <a:rPr lang="en-US" dirty="0" smtClean="0"/>
              <a:t>SUDDEN confusion, trouble speaking or understanding</a:t>
            </a:r>
          </a:p>
          <a:p>
            <a:pPr lvl="1"/>
            <a:r>
              <a:rPr lang="en-US" dirty="0" smtClean="0"/>
              <a:t>SUDDEN trouble seeing in one or both eyes</a:t>
            </a:r>
            <a:endParaRPr lang="en-US" dirty="0"/>
          </a:p>
        </p:txBody>
      </p:sp>
      <p:pic>
        <p:nvPicPr>
          <p:cNvPr id="12290" name="Picture 2" descr="C:\Users\KristenAdams\AppData\Local\Microsoft\Windows\Temporary Internet Files\Content.IE5\B8VSYSDO\MC9003392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62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Cancer: </a:t>
            </a:r>
            <a:r>
              <a:rPr lang="en-US" sz="4000" dirty="0" smtClean="0"/>
              <a:t>uncontrolled growth of mutated cells in the body</a:t>
            </a:r>
            <a:endParaRPr lang="en-US" sz="4000" dirty="0"/>
          </a:p>
        </p:txBody>
      </p:sp>
      <p:pic>
        <p:nvPicPr>
          <p:cNvPr id="13314" name="Picture 2" descr="C:\Users\KristenAdams\AppData\Local\Microsoft\Windows\Temporary Internet Files\Content.IE5\XEGP7BHH\MC90043269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004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Diagnosis</a:t>
            </a:r>
            <a:r>
              <a:rPr lang="en-US" dirty="0" smtClean="0"/>
              <a:t>: a blood test, self-exam, mammogram, x-ray, MRI, CT scan, </a:t>
            </a:r>
            <a:r>
              <a:rPr lang="en-US" u="sng" dirty="0" smtClean="0"/>
              <a:t>biopsy</a:t>
            </a:r>
            <a:r>
              <a:rPr lang="en-US" dirty="0" smtClean="0"/>
              <a:t> (removal of a small piece of tissue to be examined under a microscope), PET scan, and other tests will show the existence of cancerous cells or a </a:t>
            </a:r>
            <a:r>
              <a:rPr lang="en-US" u="sng" dirty="0" smtClean="0"/>
              <a:t>t</a:t>
            </a:r>
            <a:r>
              <a:rPr lang="en-US" u="sng" dirty="0" smtClean="0">
                <a:solidFill>
                  <a:schemeClr val="tx1"/>
                </a:solidFill>
              </a:rPr>
              <a:t>umor</a:t>
            </a:r>
            <a:r>
              <a:rPr lang="en-US" dirty="0" smtClean="0">
                <a:solidFill>
                  <a:schemeClr val="tx1"/>
                </a:solidFill>
              </a:rPr>
              <a:t> (mass of tissue that has no natural function in the body.)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Benign Tumor – noncancerous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Malignant Tumor – cancerous</a:t>
            </a:r>
            <a:endParaRPr lang="en-US" dirty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1" dirty="0"/>
              <a:t>Risk </a:t>
            </a:r>
            <a:r>
              <a:rPr lang="en-US" i="1" dirty="0" smtClean="0"/>
              <a:t>Factors</a:t>
            </a:r>
            <a:r>
              <a:rPr lang="en-US" dirty="0" smtClean="0"/>
              <a:t>: exposure to </a:t>
            </a:r>
            <a:r>
              <a:rPr lang="en-US" u="sng" dirty="0" smtClean="0"/>
              <a:t>carcinogens</a:t>
            </a:r>
            <a:r>
              <a:rPr lang="en-US" dirty="0" smtClean="0"/>
              <a:t> (cancer causing substances), smoking, radiation, STI’s, poor diet, overexposure to the sun,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5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Cancer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Short Term effects</a:t>
            </a:r>
            <a:r>
              <a:rPr lang="en-US" dirty="0"/>
              <a:t>: fever, pain, discoloration of the skin, unusual bleeding or discharge, indigestion, cough, trouble swallowing, sores that won’t heal, lumps </a:t>
            </a:r>
          </a:p>
          <a:p>
            <a:r>
              <a:rPr lang="en-US" i="1" dirty="0"/>
              <a:t>Long Term effects</a:t>
            </a:r>
            <a:r>
              <a:rPr lang="en-US" dirty="0"/>
              <a:t>: </a:t>
            </a:r>
            <a:r>
              <a:rPr lang="en-US" u="sng" dirty="0"/>
              <a:t>Metastasis</a:t>
            </a:r>
            <a:r>
              <a:rPr lang="en-US" dirty="0"/>
              <a:t> – spread of cancer from it’s origin to other parts of the body forming new tumors. This growth interferes with normal function of the organs and body tissues. </a:t>
            </a:r>
          </a:p>
          <a:p>
            <a:r>
              <a:rPr lang="en-US" i="1" dirty="0"/>
              <a:t>Treatment:</a:t>
            </a:r>
            <a:r>
              <a:rPr lang="en-US" dirty="0"/>
              <a:t> surgery, radiation, chemotherapy, hormone therapy, immunotherapy</a:t>
            </a:r>
          </a:p>
          <a:p>
            <a:r>
              <a:rPr lang="en-US" i="1" dirty="0"/>
              <a:t>Prevention Strategies</a:t>
            </a:r>
            <a:r>
              <a:rPr lang="en-US" dirty="0"/>
              <a:t>: wear sunscreen, avoid tobacco and alcohol, exercise, conduct regular self exams, have a regular medical check up, practice abstinence</a:t>
            </a:r>
          </a:p>
          <a:p>
            <a:endParaRPr lang="en-US" dirty="0"/>
          </a:p>
        </p:txBody>
      </p:sp>
      <p:pic>
        <p:nvPicPr>
          <p:cNvPr id="14338" name="Picture 2" descr="C:\Users\KristenAdams\AppData\Local\Microsoft\Windows\Temporary Internet Files\Content.IE5\PYIE0NVP\MC9000449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447"/>
            <a:ext cx="1804111" cy="170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31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TYPES OF CANCER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541655"/>
              </p:ext>
            </p:extLst>
          </p:nvPr>
        </p:nvGraphicFramePr>
        <p:xfrm>
          <a:off x="533400" y="304800"/>
          <a:ext cx="8071100" cy="627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775"/>
                <a:gridCol w="2017775"/>
                <a:gridCol w="2017775"/>
                <a:gridCol w="2017775"/>
              </a:tblGrid>
              <a:tr h="4559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ORGAN AFFECTED (new cases/yr)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RISK FACTORS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SYMPTOMS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EARLY DETECTION METHODS</a:t>
                      </a:r>
                      <a:endParaRPr lang="en-US" sz="1400" dirty="0"/>
                    </a:p>
                  </a:txBody>
                  <a:tcPr/>
                </a:tc>
              </a:tr>
              <a:tr h="643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Skin (1 million)</a:t>
                      </a:r>
                    </a:p>
                    <a:p>
                      <a:pPr algn="ctr"/>
                      <a:r>
                        <a:rPr lang="en-US" sz="1400" dirty="0" smtClean="0"/>
                        <a:t>Most</a:t>
                      </a:r>
                      <a:r>
                        <a:rPr lang="en-US" sz="1400" baseline="0" dirty="0" smtClean="0"/>
                        <a:t> common type of cancer in the 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UV Radiation, tanning beds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Change in Moles, Sore that won’t heal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Physical Exam,</a:t>
                      </a:r>
                      <a:r>
                        <a:rPr lang="en-US" sz="1400" baseline="0" dirty="0" smtClean="0"/>
                        <a:t> Biopsies</a:t>
                      </a:r>
                      <a:endParaRPr lang="en-US" sz="1400" dirty="0"/>
                    </a:p>
                  </a:txBody>
                  <a:tcPr/>
                </a:tc>
              </a:tr>
              <a:tr h="691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Breast (267,000)</a:t>
                      </a:r>
                    </a:p>
                    <a:p>
                      <a:pPr algn="ctr"/>
                      <a:r>
                        <a:rPr lang="en-US" sz="1400" dirty="0" smtClean="0"/>
                        <a:t>Second leading cause of cancer death in women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Genetic, Obesity, Alcohol Use, Inactivity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Lumps in Breast, Discharge from breast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Self Exam, Mammogram</a:t>
                      </a:r>
                      <a:endParaRPr lang="en-US" sz="1400" dirty="0"/>
                    </a:p>
                  </a:txBody>
                  <a:tcPr/>
                </a:tc>
              </a:tr>
              <a:tr h="5357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Prostate (232,090)</a:t>
                      </a:r>
                    </a:p>
                    <a:p>
                      <a:pPr algn="ctr"/>
                      <a:r>
                        <a:rPr lang="en-US" sz="1400" dirty="0" smtClean="0"/>
                        <a:t>Mostly in men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Possible Heredity, Possible</a:t>
                      </a:r>
                      <a:r>
                        <a:rPr lang="en-US" sz="1400" baseline="0" dirty="0" smtClean="0"/>
                        <a:t> High Fat Diet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Painful Urination, Interrupted</a:t>
                      </a:r>
                      <a:r>
                        <a:rPr lang="en-US" sz="1400" baseline="0" dirty="0" smtClean="0"/>
                        <a:t> Flow of Urine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Blood</a:t>
                      </a:r>
                      <a:r>
                        <a:rPr lang="en-US" sz="1400" baseline="0" dirty="0" smtClean="0"/>
                        <a:t> Test</a:t>
                      </a:r>
                      <a:endParaRPr lang="en-US" sz="1400" dirty="0"/>
                    </a:p>
                  </a:txBody>
                  <a:tcPr/>
                </a:tc>
              </a:tr>
              <a:tr h="691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Lung (173,000)</a:t>
                      </a:r>
                    </a:p>
                    <a:p>
                      <a:pPr algn="ctr"/>
                      <a:r>
                        <a:rPr lang="en-US" sz="1400" dirty="0" smtClean="0"/>
                        <a:t>Leading cause of cancer death in the 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Cigarette Smoke,</a:t>
                      </a:r>
                      <a:r>
                        <a:rPr lang="en-US" sz="1400" baseline="0" dirty="0" smtClean="0"/>
                        <a:t> Asbestos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Cough, Shortness of Breath, Coughing up  Blood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Chest</a:t>
                      </a:r>
                      <a:r>
                        <a:rPr lang="en-US" sz="1400" baseline="0" dirty="0" smtClean="0"/>
                        <a:t> X-Ray</a:t>
                      </a:r>
                      <a:endParaRPr lang="en-US" sz="1400" dirty="0"/>
                    </a:p>
                  </a:txBody>
                  <a:tcPr/>
                </a:tc>
              </a:tr>
              <a:tr h="8482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Colon/Rectum (146,000)</a:t>
                      </a:r>
                    </a:p>
                    <a:p>
                      <a:pPr algn="ctr"/>
                      <a:r>
                        <a:rPr lang="en-US" sz="1400" dirty="0" smtClean="0"/>
                        <a:t>Second leading cause of cancer deaths in the 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Blood in Feces, Frequent Stomach Cramps, weight Loss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Colonoscopy,</a:t>
                      </a:r>
                      <a:r>
                        <a:rPr lang="en-US" sz="1400" baseline="0" dirty="0" smtClean="0"/>
                        <a:t> test for blood in the stool</a:t>
                      </a:r>
                      <a:endParaRPr lang="en-US" sz="1400" dirty="0"/>
                    </a:p>
                  </a:txBody>
                  <a:tcPr/>
                </a:tc>
              </a:tr>
              <a:tr h="643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Mouth (30,000)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Use of</a:t>
                      </a:r>
                      <a:r>
                        <a:rPr lang="en-US" sz="1400" baseline="0" dirty="0" smtClean="0"/>
                        <a:t> tobacco, chewing tobacco, alcohol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Sore lump in mouth, unusual pain or numbness</a:t>
                      </a:r>
                      <a:r>
                        <a:rPr lang="en-US" sz="1400" baseline="0" dirty="0" smtClean="0"/>
                        <a:t> in lip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Oral</a:t>
                      </a:r>
                      <a:r>
                        <a:rPr lang="en-US" sz="1400" baseline="0" dirty="0" smtClean="0"/>
                        <a:t> Exam</a:t>
                      </a:r>
                      <a:endParaRPr lang="en-US" sz="1400" dirty="0"/>
                    </a:p>
                  </a:txBody>
                  <a:tcPr/>
                </a:tc>
              </a:tr>
              <a:tr h="643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Cervix (10,520)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Human </a:t>
                      </a:r>
                      <a:r>
                        <a:rPr lang="en-US" sz="1400" dirty="0" err="1" smtClean="0"/>
                        <a:t>Papillomavirus</a:t>
                      </a:r>
                      <a:r>
                        <a:rPr lang="en-US" sz="1400" dirty="0" smtClean="0"/>
                        <a:t> (HPV)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Unusual Vaginal Bleeding, Increased Vaginal Discharge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 Test</a:t>
                      </a:r>
                      <a:endParaRPr lang="en-US" sz="1400" dirty="0"/>
                    </a:p>
                  </a:txBody>
                  <a:tcPr/>
                </a:tc>
              </a:tr>
              <a:tr h="4559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Testicle (7,000)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Family History, </a:t>
                      </a:r>
                      <a:r>
                        <a:rPr lang="en-US" sz="1400" dirty="0" err="1" smtClean="0"/>
                        <a:t>Undescended</a:t>
                      </a:r>
                      <a:r>
                        <a:rPr lang="en-US" sz="1400" dirty="0" smtClean="0"/>
                        <a:t> Testicle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Lump on Testicle, Testicular</a:t>
                      </a:r>
                      <a:r>
                        <a:rPr lang="en-US" sz="1400" baseline="0" dirty="0" smtClean="0"/>
                        <a:t> Pain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Self-Exam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312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CAUTION method for Detecting Cancer</a:t>
            </a:r>
          </a:p>
          <a:p>
            <a:endParaRPr lang="en-US" dirty="0" smtClean="0"/>
          </a:p>
          <a:p>
            <a:r>
              <a:rPr lang="en-US" dirty="0" smtClean="0"/>
              <a:t>C – change in bowel or bladder habits</a:t>
            </a:r>
          </a:p>
          <a:p>
            <a:r>
              <a:rPr lang="en-US" dirty="0" smtClean="0"/>
              <a:t>A – a sore that does not heal</a:t>
            </a:r>
          </a:p>
          <a:p>
            <a:r>
              <a:rPr lang="en-US" dirty="0" smtClean="0"/>
              <a:t>U – unusual bleeding or discharge</a:t>
            </a:r>
          </a:p>
          <a:p>
            <a:r>
              <a:rPr lang="en-US" dirty="0" smtClean="0"/>
              <a:t>T – thickening or lump in the breasts or elsewhere</a:t>
            </a:r>
          </a:p>
          <a:p>
            <a:r>
              <a:rPr lang="en-US" dirty="0" smtClean="0"/>
              <a:t>I – indigestion or difficulty in swallowing</a:t>
            </a:r>
          </a:p>
          <a:p>
            <a:r>
              <a:rPr lang="en-US" dirty="0" smtClean="0"/>
              <a:t>O – obvious change in wart or mole</a:t>
            </a:r>
          </a:p>
          <a:p>
            <a:r>
              <a:rPr lang="en-US" dirty="0" smtClean="0"/>
              <a:t>N – nagging cough or hoarseness </a:t>
            </a:r>
            <a:endParaRPr lang="en-US" dirty="0"/>
          </a:p>
        </p:txBody>
      </p:sp>
      <p:pic>
        <p:nvPicPr>
          <p:cNvPr id="15362" name="Picture 2" descr="C:\Users\KristenAdams\AppData\Local\Microsoft\Windows\Temporary Internet Files\Content.IE5\XEGP7BHH\MC9000573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09800"/>
            <a:ext cx="2133600" cy="199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2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KristenAdams\AppData\Local\Microsoft\Windows\Temporary Internet Files\Content.IE5\YK6F4LT3\MP9004053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46629"/>
            <a:ext cx="181356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 yourself from skin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Choose your cover</a:t>
            </a:r>
          </a:p>
          <a:p>
            <a:pPr lvl="1"/>
            <a:r>
              <a:rPr lang="en-US" dirty="0" smtClean="0"/>
              <a:t>Seek Shade</a:t>
            </a:r>
          </a:p>
          <a:p>
            <a:pPr lvl="2"/>
            <a:r>
              <a:rPr lang="en-US" dirty="0" smtClean="0"/>
              <a:t>Whenever possible, avoid the midday sun when UV rays are the strongest and do the most damage.</a:t>
            </a:r>
          </a:p>
          <a:p>
            <a:pPr lvl="1"/>
            <a:r>
              <a:rPr lang="en-US" dirty="0" smtClean="0"/>
              <a:t>Use your head</a:t>
            </a:r>
          </a:p>
          <a:p>
            <a:pPr lvl="2"/>
            <a:r>
              <a:rPr lang="en-US" dirty="0" smtClean="0"/>
              <a:t>Not all sun protection comes in a bottle. So it’s smart to use your head when you’re out in the sun. Up to 80% of skin cancers occur on the head and neck. Use a wide brimmed hat.</a:t>
            </a:r>
          </a:p>
          <a:p>
            <a:pPr lvl="1"/>
            <a:r>
              <a:rPr lang="en-US" dirty="0" smtClean="0"/>
              <a:t>Shield your skin</a:t>
            </a:r>
          </a:p>
          <a:p>
            <a:pPr lvl="2"/>
            <a:r>
              <a:rPr lang="en-US" dirty="0" smtClean="0"/>
              <a:t>Use a shirt, beach cover-up, pants to cover yourself when outside. Keep in mind t-shirts usually have an SPF that is much lower than the recommended SPF 15</a:t>
            </a:r>
          </a:p>
          <a:p>
            <a:pPr lvl="1"/>
            <a:r>
              <a:rPr lang="en-US" dirty="0" smtClean="0"/>
              <a:t>Grab your shades</a:t>
            </a:r>
          </a:p>
          <a:p>
            <a:pPr lvl="2"/>
            <a:r>
              <a:rPr lang="en-US" dirty="0" smtClean="0"/>
              <a:t>Sunglasses protect the tender skin around the eyes and reduce the risk of developing cataracts.</a:t>
            </a:r>
          </a:p>
        </p:txBody>
      </p:sp>
    </p:spTree>
    <p:extLst>
      <p:ext uri="{BB962C8B-B14F-4D97-AF65-F5344CB8AC3E}">
        <p14:creationId xmlns:p14="http://schemas.microsoft.com/office/powerpoint/2010/main" val="268128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Diabetes- </a:t>
            </a:r>
            <a:r>
              <a:rPr lang="en-US" sz="3100" dirty="0" smtClean="0"/>
              <a:t>a disease in which the body is unable to process the sugar in foods in normal ways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Type 1 diabetes</a:t>
            </a:r>
            <a:r>
              <a:rPr lang="en-US" dirty="0" smtClean="0"/>
              <a:t>: the pancreas produces little to no insulin, must have daily injections of insulin</a:t>
            </a:r>
          </a:p>
          <a:p>
            <a:r>
              <a:rPr lang="en-US" b="1" dirty="0" smtClean="0"/>
              <a:t>Type 2 diabetes</a:t>
            </a:r>
            <a:r>
              <a:rPr lang="en-US" dirty="0" smtClean="0"/>
              <a:t>: the pancreas produces some insulin, but the body cells are not able to properly use it. People control this type of diabetes with diet and exercise. Some take oral medication.</a:t>
            </a:r>
          </a:p>
          <a:p>
            <a:r>
              <a:rPr lang="en-US" i="1" dirty="0" smtClean="0"/>
              <a:t>Diagnosis</a:t>
            </a:r>
            <a:r>
              <a:rPr lang="en-US" dirty="0" smtClean="0"/>
              <a:t>: several different kinds of blood tests  to test your insulin levels,  oral glucose test where you drink a special sweet drink and have a blood test 2 hours later.</a:t>
            </a:r>
          </a:p>
          <a:p>
            <a:r>
              <a:rPr lang="en-US" i="1" dirty="0" smtClean="0"/>
              <a:t>Risk Factors</a:t>
            </a:r>
            <a:r>
              <a:rPr lang="en-US" dirty="0" smtClean="0"/>
              <a:t>: Type 1: age, family history, pancreas disease. Type 2: weight, diet, lack of activity</a:t>
            </a:r>
          </a:p>
          <a:p>
            <a:r>
              <a:rPr lang="en-US" i="1" dirty="0" smtClean="0"/>
              <a:t>Short Term Effects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Frequent urination</a:t>
            </a:r>
          </a:p>
          <a:p>
            <a:pPr lvl="1"/>
            <a:r>
              <a:rPr lang="en-US" dirty="0" smtClean="0"/>
              <a:t>Abnormal thirst</a:t>
            </a:r>
          </a:p>
          <a:p>
            <a:pPr lvl="1"/>
            <a:r>
              <a:rPr lang="en-US" dirty="0" smtClean="0"/>
              <a:t>Weakness</a:t>
            </a:r>
          </a:p>
          <a:p>
            <a:pPr lvl="1"/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Drowsiness</a:t>
            </a:r>
          </a:p>
          <a:p>
            <a:pPr lvl="1"/>
            <a:r>
              <a:rPr lang="en-US" dirty="0" smtClean="0"/>
              <a:t>Blurred vision</a:t>
            </a:r>
          </a:p>
          <a:p>
            <a:pPr lvl="1"/>
            <a:r>
              <a:rPr lang="en-US" dirty="0" smtClean="0"/>
              <a:t>Tingling and numbness in hands and feet</a:t>
            </a:r>
          </a:p>
          <a:p>
            <a:pPr lvl="1"/>
            <a:r>
              <a:rPr lang="en-US" dirty="0" smtClean="0"/>
              <a:t>Slow healing of cuts</a:t>
            </a:r>
          </a:p>
        </p:txBody>
      </p:sp>
      <p:pic>
        <p:nvPicPr>
          <p:cNvPr id="17410" name="Picture 2" descr="C:\Users\KristenAdams\AppData\Local\Microsoft\Windows\Temporary Internet Files\Content.IE5\YK6F4LT3\MP9004223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672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80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Non-communicable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Non-Communicable </a:t>
            </a:r>
            <a:r>
              <a:rPr lang="en-US" dirty="0"/>
              <a:t>D</a:t>
            </a:r>
            <a:r>
              <a:rPr lang="en-US" dirty="0" smtClean="0"/>
              <a:t>isease – a disease that is not transmitted by another person, environment, or vector (something that carries it like a mosquito, rats)</a:t>
            </a:r>
          </a:p>
          <a:p>
            <a:r>
              <a:rPr lang="en-US" dirty="0" smtClean="0"/>
              <a:t>Types of Non-Communicable Diseases</a:t>
            </a:r>
          </a:p>
          <a:p>
            <a:pPr lvl="1"/>
            <a:r>
              <a:rPr lang="en-US" dirty="0" smtClean="0"/>
              <a:t>Cardiovascular Disease		-- Cancer</a:t>
            </a:r>
          </a:p>
          <a:p>
            <a:pPr lvl="1"/>
            <a:r>
              <a:rPr lang="en-US" dirty="0" smtClean="0"/>
              <a:t>Allergies</a:t>
            </a:r>
            <a:r>
              <a:rPr lang="en-US" dirty="0"/>
              <a:t>	</a:t>
            </a:r>
            <a:r>
              <a:rPr lang="en-US" dirty="0" smtClean="0"/>
              <a:t>			-- Asthma</a:t>
            </a:r>
          </a:p>
          <a:p>
            <a:pPr lvl="1"/>
            <a:r>
              <a:rPr lang="en-US" dirty="0" smtClean="0"/>
              <a:t>Diabetes				-- Arthritis</a:t>
            </a:r>
          </a:p>
          <a:p>
            <a:r>
              <a:rPr lang="en-US" dirty="0" smtClean="0"/>
              <a:t>Are you at risk? </a:t>
            </a:r>
            <a:r>
              <a:rPr lang="en-US" dirty="0" smtClean="0">
                <a:hlinkClick r:id="rId2"/>
              </a:rPr>
              <a:t>http://www.walgreens.com/marketing/library/healthrisk/default.jsp</a:t>
            </a:r>
            <a:endParaRPr lang="en-US" dirty="0" smtClean="0"/>
          </a:p>
          <a:p>
            <a:r>
              <a:rPr lang="en-US" dirty="0" smtClean="0"/>
              <a:t>Fill out Health Risk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64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Diabetes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Long Term Effects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Glaucoma- eye disease</a:t>
            </a:r>
          </a:p>
          <a:p>
            <a:pPr lvl="1"/>
            <a:r>
              <a:rPr lang="en-US" dirty="0"/>
              <a:t>Kidney failure</a:t>
            </a:r>
          </a:p>
          <a:p>
            <a:pPr lvl="1"/>
            <a:r>
              <a:rPr lang="en-US" dirty="0"/>
              <a:t>Poor circulation to hands and feet leading to amputation</a:t>
            </a:r>
          </a:p>
          <a:p>
            <a:pPr lvl="1"/>
            <a:r>
              <a:rPr lang="en-US" dirty="0"/>
              <a:t>Heart disease</a:t>
            </a:r>
          </a:p>
          <a:p>
            <a:pPr lvl="1"/>
            <a:r>
              <a:rPr lang="en-US" dirty="0"/>
              <a:t>Increased risk for stroke</a:t>
            </a:r>
          </a:p>
          <a:p>
            <a:r>
              <a:rPr lang="en-US" i="1" dirty="0"/>
              <a:t>Treatment:</a:t>
            </a:r>
            <a:r>
              <a:rPr lang="en-US" dirty="0"/>
              <a:t> eat right, exercise, monitor your blood sugar regularly, take the medications you’re prescribed</a:t>
            </a:r>
          </a:p>
          <a:p>
            <a:r>
              <a:rPr lang="en-US" i="1" dirty="0"/>
              <a:t>Prevention Strategy</a:t>
            </a:r>
            <a:r>
              <a:rPr lang="en-US" dirty="0"/>
              <a:t>: Type 1 cannot be prevented. Type 2 can be prevented by eating right, exercising, and losing weight </a:t>
            </a:r>
          </a:p>
          <a:p>
            <a:endParaRPr lang="en-US" dirty="0"/>
          </a:p>
        </p:txBody>
      </p:sp>
      <p:pic>
        <p:nvPicPr>
          <p:cNvPr id="18434" name="Picture 2" descr="C:\Users\KristenAdams\AppData\Local\Microsoft\Windows\Temporary Internet Files\Content.IE5\PYIE0NVP\MC9003657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17346"/>
            <a:ext cx="1589227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68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people with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Halle Barry</a:t>
            </a:r>
          </a:p>
          <a:p>
            <a:r>
              <a:rPr lang="en-US" dirty="0" smtClean="0"/>
              <a:t>Elizabeth Taylor</a:t>
            </a:r>
          </a:p>
          <a:p>
            <a:r>
              <a:rPr lang="en-US" dirty="0" smtClean="0"/>
              <a:t>Aretha Franklin</a:t>
            </a:r>
          </a:p>
          <a:p>
            <a:r>
              <a:rPr lang="en-US" dirty="0" smtClean="0"/>
              <a:t>Nick Jonas</a:t>
            </a:r>
          </a:p>
          <a:p>
            <a:r>
              <a:rPr lang="en-US" dirty="0" smtClean="0"/>
              <a:t>Joe </a:t>
            </a:r>
            <a:r>
              <a:rPr lang="en-US" dirty="0" err="1" smtClean="0"/>
              <a:t>Fraizer</a:t>
            </a:r>
            <a:endParaRPr lang="en-US" dirty="0" smtClean="0"/>
          </a:p>
          <a:p>
            <a:r>
              <a:rPr lang="en-US" dirty="0" smtClean="0"/>
              <a:t>Thomas Edison</a:t>
            </a:r>
          </a:p>
          <a:p>
            <a:r>
              <a:rPr lang="en-US" dirty="0" smtClean="0"/>
              <a:t>Dick Clark</a:t>
            </a:r>
          </a:p>
          <a:p>
            <a:r>
              <a:rPr lang="en-US" dirty="0" smtClean="0"/>
              <a:t>Jerry Lewis</a:t>
            </a:r>
          </a:p>
          <a:p>
            <a:r>
              <a:rPr lang="en-US" dirty="0" smtClean="0"/>
              <a:t>Larry King		</a:t>
            </a:r>
            <a:endParaRPr lang="en-US" dirty="0"/>
          </a:p>
          <a:p>
            <a:r>
              <a:rPr lang="en-US" dirty="0" smtClean="0"/>
              <a:t>Andrew Lloyd Webber</a:t>
            </a:r>
          </a:p>
          <a:p>
            <a:r>
              <a:rPr lang="en-US" dirty="0" smtClean="0"/>
              <a:t>Joe Gibbs</a:t>
            </a:r>
          </a:p>
          <a:p>
            <a:r>
              <a:rPr lang="en-US" dirty="0" smtClean="0"/>
              <a:t>Art Shell</a:t>
            </a:r>
          </a:p>
          <a:p>
            <a:r>
              <a:rPr lang="en-US" dirty="0" smtClean="0"/>
              <a:t>Jay Cutler</a:t>
            </a:r>
          </a:p>
          <a:p>
            <a:r>
              <a:rPr lang="en-US" dirty="0" smtClean="0"/>
              <a:t>Randy Jackson</a:t>
            </a:r>
          </a:p>
          <a:p>
            <a:r>
              <a:rPr lang="en-US" dirty="0" smtClean="0"/>
              <a:t>Salma Hayek</a:t>
            </a:r>
          </a:p>
          <a:p>
            <a:r>
              <a:rPr lang="en-US" dirty="0" smtClean="0"/>
              <a:t>Bret Michaels</a:t>
            </a:r>
          </a:p>
          <a:p>
            <a:r>
              <a:rPr lang="en-US" dirty="0" smtClean="0"/>
              <a:t>Mary Tyler Moore</a:t>
            </a:r>
          </a:p>
          <a:p>
            <a:r>
              <a:rPr lang="en-US" dirty="0" smtClean="0"/>
              <a:t>Elliot </a:t>
            </a:r>
            <a:r>
              <a:rPr lang="en-US" dirty="0" err="1" smtClean="0"/>
              <a:t>Yamin</a:t>
            </a:r>
            <a:endParaRPr lang="en-US" dirty="0" smtClean="0"/>
          </a:p>
          <a:p>
            <a:r>
              <a:rPr lang="en-US" dirty="0" smtClean="0"/>
              <a:t>Patti LaBelle</a:t>
            </a:r>
          </a:p>
        </p:txBody>
      </p:sp>
    </p:spTree>
    <p:extLst>
      <p:ext uri="{BB962C8B-B14F-4D97-AF65-F5344CB8AC3E}">
        <p14:creationId xmlns:p14="http://schemas.microsoft.com/office/powerpoint/2010/main" val="349934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Allergies</a:t>
            </a:r>
            <a:r>
              <a:rPr lang="en-US" sz="2700" dirty="0"/>
              <a:t>: </a:t>
            </a:r>
            <a:r>
              <a:rPr lang="en-US" sz="2700" dirty="0">
                <a:solidFill>
                  <a:schemeClr val="accent2"/>
                </a:solidFill>
              </a:rPr>
              <a:t>a specific reaction of the immune system to a foreign and frequently harmless substance</a:t>
            </a:r>
            <a:r>
              <a:rPr lang="en-US" sz="2700" dirty="0"/>
              <a:t/>
            </a:r>
            <a:br>
              <a:rPr lang="en-US" sz="27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Diagnosis:</a:t>
            </a:r>
            <a:r>
              <a:rPr lang="en-US" dirty="0" smtClean="0"/>
              <a:t> blood tests, skin tests, self diagnosis</a:t>
            </a:r>
          </a:p>
          <a:p>
            <a:r>
              <a:rPr lang="en-US" i="1" dirty="0" smtClean="0"/>
              <a:t>Risk Factors</a:t>
            </a:r>
            <a:r>
              <a:rPr lang="en-US" dirty="0" smtClean="0"/>
              <a:t>: being around substances that are </a:t>
            </a:r>
            <a:r>
              <a:rPr lang="en-US" u="sng" dirty="0" smtClean="0"/>
              <a:t>allergens</a:t>
            </a:r>
            <a:r>
              <a:rPr lang="en-US" dirty="0" smtClean="0"/>
              <a:t>- pollen, dust, foods, mold, spores, chemicals, insect venom, animal dander, medications</a:t>
            </a:r>
          </a:p>
          <a:p>
            <a:r>
              <a:rPr lang="en-US" i="1" dirty="0" smtClean="0"/>
              <a:t>Short Term Effects</a:t>
            </a:r>
            <a:r>
              <a:rPr lang="en-US" dirty="0" smtClean="0"/>
              <a:t>: hives, itching, swelling, difficulty breathing or swallowing, swelling, drop in blood pressure</a:t>
            </a:r>
          </a:p>
        </p:txBody>
      </p:sp>
      <p:pic>
        <p:nvPicPr>
          <p:cNvPr id="2050" name="Picture 2" descr="C:\Users\KristenAdams\AppData\Local\Microsoft\Windows\Temporary Internet Files\Content.IE5\XEGP7BHH\MC9002327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721659"/>
            <a:ext cx="1489075" cy="185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30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Allergies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Long Term Effects</a:t>
            </a:r>
            <a:r>
              <a:rPr lang="en-US" dirty="0"/>
              <a:t>: can be life threatening if difficulty breathing or swelling isn’t under control. </a:t>
            </a:r>
          </a:p>
          <a:p>
            <a:r>
              <a:rPr lang="en-US" i="1" dirty="0"/>
              <a:t>Treatment</a:t>
            </a:r>
            <a:r>
              <a:rPr lang="en-US" dirty="0"/>
              <a:t>: take </a:t>
            </a:r>
            <a:r>
              <a:rPr lang="en-US" u="sng" dirty="0"/>
              <a:t>antihistamines</a:t>
            </a:r>
            <a:r>
              <a:rPr lang="en-US" dirty="0"/>
              <a:t> (medications that help control allergy symptoms)</a:t>
            </a:r>
          </a:p>
          <a:p>
            <a:r>
              <a:rPr lang="en-US" i="1" dirty="0"/>
              <a:t>Prevention Strategy</a:t>
            </a:r>
            <a:r>
              <a:rPr lang="en-US" dirty="0"/>
              <a:t>: avoid the allergen that causes the problem, long term allergy shots</a:t>
            </a:r>
          </a:p>
          <a:p>
            <a:endParaRPr lang="en-US" dirty="0"/>
          </a:p>
        </p:txBody>
      </p:sp>
      <p:pic>
        <p:nvPicPr>
          <p:cNvPr id="3074" name="Picture 2" descr="C:\Users\KristenAdams\AppData\Local\Microsoft\Windows\Temporary Internet Files\Content.IE5\B8VSYSDO\MC9000234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915314" cy="92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12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Asthma:</a:t>
            </a:r>
            <a:r>
              <a:rPr lang="en-US" sz="3100" dirty="0" smtClean="0"/>
              <a:t> </a:t>
            </a:r>
            <a:r>
              <a:rPr lang="en-US" sz="3100" dirty="0" smtClean="0">
                <a:solidFill>
                  <a:srgbClr val="FF0000"/>
                </a:solidFill>
              </a:rPr>
              <a:t>condition in which the small airways in the lungs become narrowed and cause difficulty breathing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Diagnosis:</a:t>
            </a:r>
            <a:r>
              <a:rPr lang="en-US" dirty="0" smtClean="0"/>
              <a:t> talk to your doctor about your symptoms, listen to the lungs, peak flow meter test (breathe into a machine and it can tell how much air you’re getting in and out of your lungs)</a:t>
            </a:r>
            <a:endParaRPr lang="en-US" dirty="0"/>
          </a:p>
          <a:p>
            <a:r>
              <a:rPr lang="en-US" i="1" dirty="0"/>
              <a:t>Risk </a:t>
            </a:r>
            <a:r>
              <a:rPr lang="en-US" i="1" dirty="0" smtClean="0"/>
              <a:t>Factors</a:t>
            </a:r>
            <a:r>
              <a:rPr lang="en-US" dirty="0" smtClean="0"/>
              <a:t>: triggers include air pollen, exercise, pet dander, tobacco smoke, mold, pollen, &amp; dust</a:t>
            </a:r>
            <a:endParaRPr lang="en-US" dirty="0"/>
          </a:p>
          <a:p>
            <a:r>
              <a:rPr lang="en-US" i="1" dirty="0"/>
              <a:t>Short Term Effects</a:t>
            </a:r>
            <a:r>
              <a:rPr lang="en-US" dirty="0"/>
              <a:t>: coughing, particularly at night or early in the </a:t>
            </a:r>
            <a:r>
              <a:rPr lang="en-US" dirty="0" smtClean="0"/>
              <a:t>morning, wheezing, chest tightness, shortness </a:t>
            </a:r>
            <a:r>
              <a:rPr lang="en-US" dirty="0"/>
              <a:t>of breath, </a:t>
            </a:r>
            <a:r>
              <a:rPr lang="en-US" dirty="0" smtClean="0"/>
              <a:t>anxiety </a:t>
            </a:r>
            <a:r>
              <a:rPr lang="en-US" dirty="0"/>
              <a:t>or </a:t>
            </a:r>
            <a:r>
              <a:rPr lang="en-US" dirty="0" smtClean="0"/>
              <a:t>restlessness</a:t>
            </a:r>
            <a:endParaRPr lang="en-US" dirty="0"/>
          </a:p>
        </p:txBody>
      </p:sp>
      <p:pic>
        <p:nvPicPr>
          <p:cNvPr id="4098" name="Picture 2" descr="C:\Users\KristenAdams\AppData\Local\Microsoft\Windows\Temporary Internet Files\Content.IE5\XEGP7BHH\MC9000887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724400"/>
            <a:ext cx="1046988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51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Asthma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Long Term Effects</a:t>
            </a:r>
            <a:r>
              <a:rPr lang="en-US" dirty="0"/>
              <a:t>: permanent damage or changes to lung tissues</a:t>
            </a:r>
          </a:p>
          <a:p>
            <a:r>
              <a:rPr lang="en-US" i="1" dirty="0"/>
              <a:t>Treatment: </a:t>
            </a:r>
            <a:r>
              <a:rPr lang="en-US" dirty="0"/>
              <a:t>The goals of asthma treatment include:</a:t>
            </a:r>
          </a:p>
          <a:p>
            <a:pPr lvl="1"/>
            <a:r>
              <a:rPr lang="en-US" dirty="0"/>
              <a:t>few daytime symptoms</a:t>
            </a:r>
          </a:p>
          <a:p>
            <a:pPr lvl="1"/>
            <a:r>
              <a:rPr lang="en-US" dirty="0"/>
              <a:t>no nighttime awakenings due to asthma</a:t>
            </a:r>
          </a:p>
          <a:p>
            <a:pPr lvl="1"/>
            <a:r>
              <a:rPr lang="en-US" dirty="0"/>
              <a:t>able to keep up normal activity and exercise levels</a:t>
            </a:r>
          </a:p>
          <a:p>
            <a:pPr lvl="1"/>
            <a:r>
              <a:rPr lang="en-US" dirty="0"/>
              <a:t>normal lung function</a:t>
            </a:r>
          </a:p>
          <a:p>
            <a:pPr lvl="1"/>
            <a:r>
              <a:rPr lang="en-US" dirty="0"/>
              <a:t>prevent flare-ups and the need for emergency room visits or hospitalization</a:t>
            </a:r>
          </a:p>
          <a:p>
            <a:pPr lvl="1"/>
            <a:r>
              <a:rPr lang="en-US" dirty="0"/>
              <a:t>minimize use of quick-relief medications</a:t>
            </a:r>
          </a:p>
          <a:p>
            <a:pPr lvl="1"/>
            <a:r>
              <a:rPr lang="en-US" dirty="0"/>
              <a:t>few to no side effects from medication</a:t>
            </a:r>
          </a:p>
          <a:p>
            <a:r>
              <a:rPr lang="en-US" i="1" dirty="0"/>
              <a:t>Prevention Strategy</a:t>
            </a:r>
            <a:r>
              <a:rPr lang="en-US" dirty="0"/>
              <a:t>: avoid triggers where possible, use a long acting medication to control asthma</a:t>
            </a:r>
          </a:p>
          <a:p>
            <a:endParaRPr lang="en-US" dirty="0"/>
          </a:p>
        </p:txBody>
      </p:sp>
      <p:pic>
        <p:nvPicPr>
          <p:cNvPr id="5122" name="Picture 2" descr="C:\Users\KristenAdams\AppData\Local\Microsoft\Windows\Temporary Internet Files\Content.IE5\PYIE0NVP\MC9003907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133600"/>
            <a:ext cx="944575" cy="188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63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Arthritis:</a:t>
            </a:r>
            <a:r>
              <a:rPr lang="en-US" baseline="0" dirty="0" smtClean="0"/>
              <a:t> </a:t>
            </a:r>
            <a:r>
              <a:rPr lang="en-US" baseline="0" dirty="0" smtClean="0">
                <a:solidFill>
                  <a:srgbClr val="FF0000"/>
                </a:solidFill>
              </a:rPr>
              <a:t>diseases that cause pain and loss of movement in the joints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Diagnosis</a:t>
            </a:r>
            <a:r>
              <a:rPr lang="en-US" dirty="0"/>
              <a:t>: </a:t>
            </a:r>
            <a:r>
              <a:rPr lang="en-US" dirty="0" smtClean="0"/>
              <a:t>blood tests, X-rays</a:t>
            </a:r>
          </a:p>
          <a:p>
            <a:r>
              <a:rPr lang="en-US" i="1" dirty="0" smtClean="0"/>
              <a:t>Risk </a:t>
            </a:r>
            <a:r>
              <a:rPr lang="en-US" i="1" dirty="0"/>
              <a:t>Factors</a:t>
            </a:r>
            <a:r>
              <a:rPr lang="en-US" dirty="0"/>
              <a:t>: </a:t>
            </a:r>
            <a:r>
              <a:rPr lang="en-US" dirty="0" smtClean="0"/>
              <a:t>can be genetic, repetitive movements, constant use of the joint</a:t>
            </a:r>
          </a:p>
          <a:p>
            <a:r>
              <a:rPr lang="en-US" i="1" dirty="0" smtClean="0"/>
              <a:t>Short </a:t>
            </a:r>
            <a:r>
              <a:rPr lang="en-US" i="1" dirty="0"/>
              <a:t>Term Effects</a:t>
            </a:r>
            <a:r>
              <a:rPr lang="en-US" dirty="0"/>
              <a:t>: </a:t>
            </a:r>
            <a:r>
              <a:rPr lang="en-US" dirty="0" smtClean="0"/>
              <a:t>aches and pain when moving joints, inflammation, swelling, stiffness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C:\Users\KristenAdams\AppData\Local\Microsoft\Windows\Temporary Internet Files\Content.IE5\YK6F4LT3\MP9003857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43400"/>
            <a:ext cx="3200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3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Arthritis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Long Term Effects</a:t>
            </a:r>
            <a:r>
              <a:rPr lang="en-US" dirty="0"/>
              <a:t>: joint deformity, loss of cartilage in joint, need for replacement surgeries</a:t>
            </a:r>
          </a:p>
          <a:p>
            <a:r>
              <a:rPr lang="en-US" i="1" dirty="0"/>
              <a:t>Treatment:</a:t>
            </a:r>
            <a:r>
              <a:rPr lang="en-US" dirty="0"/>
              <a:t> medication, exercise, rest, joint protection, physical therapy</a:t>
            </a:r>
          </a:p>
          <a:p>
            <a:r>
              <a:rPr lang="en-US" i="1" dirty="0"/>
              <a:t>Prevention Strategy</a:t>
            </a:r>
            <a:r>
              <a:rPr lang="en-US" dirty="0"/>
              <a:t>: control your weight, be active, prevent injuries</a:t>
            </a:r>
          </a:p>
          <a:p>
            <a:endParaRPr lang="en-US" dirty="0"/>
          </a:p>
        </p:txBody>
      </p:sp>
      <p:pic>
        <p:nvPicPr>
          <p:cNvPr id="7171" name="Picture 3" descr="C:\Users\KristenAdams\AppData\Local\Microsoft\Windows\Temporary Internet Files\Content.IE5\XEGP7BHH\dglxasse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929"/>
            <a:ext cx="108857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05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Cardiovascular Disease: </a:t>
            </a:r>
            <a:r>
              <a:rPr lang="en-US" dirty="0" smtClean="0">
                <a:solidFill>
                  <a:srgbClr val="FF0000"/>
                </a:solidFill>
              </a:rPr>
              <a:t>disease that effects the heart and/or blood vessels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Diagnosis: </a:t>
            </a:r>
          </a:p>
          <a:p>
            <a:pPr lvl="1"/>
            <a:r>
              <a:rPr lang="en-US" b="1" dirty="0" smtClean="0"/>
              <a:t>Hypertension=</a:t>
            </a:r>
            <a:r>
              <a:rPr lang="en-US" b="1" baseline="0" dirty="0" smtClean="0"/>
              <a:t> </a:t>
            </a:r>
            <a:r>
              <a:rPr lang="en-US" baseline="0" dirty="0" smtClean="0"/>
              <a:t>high blood pressure, </a:t>
            </a:r>
          </a:p>
          <a:p>
            <a:pPr lvl="1"/>
            <a:r>
              <a:rPr lang="en-US" b="1" baseline="0" dirty="0" smtClean="0"/>
              <a:t>Atherosclerosis</a:t>
            </a:r>
            <a:r>
              <a:rPr lang="en-US" baseline="0" dirty="0" smtClean="0"/>
              <a:t>= build up of plaque on artery walls, </a:t>
            </a:r>
          </a:p>
          <a:p>
            <a:pPr lvl="1"/>
            <a:r>
              <a:rPr lang="en-US" b="1" baseline="0" dirty="0" smtClean="0"/>
              <a:t>Angina Pectoris</a:t>
            </a:r>
            <a:r>
              <a:rPr lang="en-US" baseline="0" dirty="0" smtClean="0"/>
              <a:t>= chest pain from lack of oxygen to the heart, </a:t>
            </a:r>
          </a:p>
          <a:p>
            <a:pPr lvl="1"/>
            <a:r>
              <a:rPr lang="en-US" b="1" baseline="0" dirty="0" smtClean="0"/>
              <a:t>Arrhythmias</a:t>
            </a:r>
            <a:r>
              <a:rPr lang="en-US" baseline="0" dirty="0" smtClean="0"/>
              <a:t>= irregular heartbeats, </a:t>
            </a:r>
          </a:p>
          <a:p>
            <a:pPr lvl="1"/>
            <a:r>
              <a:rPr lang="en-US" b="1" baseline="0" dirty="0" smtClean="0"/>
              <a:t>Heart</a:t>
            </a:r>
            <a:r>
              <a:rPr lang="en-US" b="1" dirty="0" smtClean="0"/>
              <a:t> Attack</a:t>
            </a:r>
            <a:r>
              <a:rPr lang="en-US" dirty="0" smtClean="0"/>
              <a:t>= reduced or blocked blood supply damages heart muscle, </a:t>
            </a:r>
          </a:p>
          <a:p>
            <a:pPr lvl="1"/>
            <a:r>
              <a:rPr lang="en-US" b="1" dirty="0" smtClean="0"/>
              <a:t>Congestive Heart Failure</a:t>
            </a:r>
            <a:r>
              <a:rPr lang="en-US" dirty="0" smtClean="0"/>
              <a:t>= heart gets so weak it cannot continue to pump at the right speed or with enough force, </a:t>
            </a:r>
          </a:p>
          <a:p>
            <a:pPr lvl="1"/>
            <a:r>
              <a:rPr lang="en-US" b="1" dirty="0" smtClean="0"/>
              <a:t>Stroke</a:t>
            </a:r>
            <a:r>
              <a:rPr lang="en-US" dirty="0" smtClean="0"/>
              <a:t>= interrupted blood flow to the brain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i="1" dirty="0"/>
              <a:t>Risk Factors: </a:t>
            </a:r>
          </a:p>
          <a:p>
            <a:pPr lvl="1"/>
            <a:r>
              <a:rPr lang="en-US" sz="2800" dirty="0"/>
              <a:t>Controllable </a:t>
            </a:r>
            <a:endParaRPr lang="en-US" dirty="0"/>
          </a:p>
          <a:p>
            <a:pPr lvl="2"/>
            <a:r>
              <a:rPr lang="en-US" sz="2400" dirty="0"/>
              <a:t>Tobacco Use</a:t>
            </a:r>
            <a:endParaRPr lang="en-US" dirty="0"/>
          </a:p>
          <a:p>
            <a:pPr lvl="2"/>
            <a:r>
              <a:rPr lang="en-US" sz="2400" dirty="0"/>
              <a:t>High Blood Pressure</a:t>
            </a:r>
            <a:endParaRPr lang="en-US" dirty="0"/>
          </a:p>
          <a:p>
            <a:pPr lvl="2"/>
            <a:r>
              <a:rPr lang="en-US" sz="2400" dirty="0"/>
              <a:t>High Cholesterol</a:t>
            </a:r>
            <a:endParaRPr lang="en-US" dirty="0"/>
          </a:p>
          <a:p>
            <a:pPr lvl="2"/>
            <a:r>
              <a:rPr lang="en-US" sz="2400" dirty="0"/>
              <a:t>Lack of Physical Activity</a:t>
            </a:r>
            <a:endParaRPr lang="en-US" dirty="0"/>
          </a:p>
          <a:p>
            <a:pPr lvl="2"/>
            <a:r>
              <a:rPr lang="en-US" sz="2400" dirty="0"/>
              <a:t>Excess Weight</a:t>
            </a:r>
            <a:endParaRPr lang="en-US" dirty="0"/>
          </a:p>
          <a:p>
            <a:pPr lvl="2"/>
            <a:r>
              <a:rPr lang="en-US" sz="2400" dirty="0"/>
              <a:t>Stress</a:t>
            </a:r>
            <a:endParaRPr lang="en-US" dirty="0"/>
          </a:p>
          <a:p>
            <a:pPr lvl="2"/>
            <a:r>
              <a:rPr lang="en-US" sz="2400" dirty="0"/>
              <a:t>Drug and/or Alcohol Use</a:t>
            </a:r>
            <a:endParaRPr lang="en-US" dirty="0"/>
          </a:p>
          <a:p>
            <a:pPr lvl="1"/>
            <a:r>
              <a:rPr lang="en-US" sz="2800" dirty="0"/>
              <a:t>Uncontrollable</a:t>
            </a:r>
            <a:endParaRPr lang="en-US" dirty="0"/>
          </a:p>
          <a:p>
            <a:pPr lvl="2"/>
            <a:r>
              <a:rPr lang="en-US" sz="2400" dirty="0"/>
              <a:t>Heredity</a:t>
            </a:r>
            <a:endParaRPr lang="en-US" dirty="0"/>
          </a:p>
          <a:p>
            <a:pPr lvl="2"/>
            <a:r>
              <a:rPr lang="en-US" sz="2400" dirty="0"/>
              <a:t>Gender (Men have higher risk)</a:t>
            </a:r>
            <a:endParaRPr lang="en-US" dirty="0"/>
          </a:p>
          <a:p>
            <a:pPr lvl="2"/>
            <a:r>
              <a:rPr lang="en-US" sz="2400" dirty="0"/>
              <a:t>Age (&gt;65</a:t>
            </a:r>
            <a:r>
              <a:rPr lang="en-US" sz="2400" dirty="0" smtClean="0"/>
              <a:t>)</a:t>
            </a:r>
            <a:endParaRPr lang="en-US" dirty="0"/>
          </a:p>
        </p:txBody>
      </p:sp>
      <p:pic>
        <p:nvPicPr>
          <p:cNvPr id="8194" name="Picture 2" descr="C:\Users\KristenAdams\AppData\Local\Microsoft\Windows\Temporary Internet Files\Content.IE5\XEGP7BHH\dglxasset[2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0800"/>
            <a:ext cx="10287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02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1893</Words>
  <Application>Microsoft Macintosh PowerPoint</Application>
  <PresentationFormat>On-screen Show (4:3)</PresentationFormat>
  <Paragraphs>219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Non-communicable diseases</vt:lpstr>
      <vt:lpstr>Non-communicable diseases</vt:lpstr>
      <vt:lpstr>Allergies: a specific reaction of the immune system to a foreign and frequently harmless substance </vt:lpstr>
      <vt:lpstr>Allergies cont.</vt:lpstr>
      <vt:lpstr>Asthma: condition in which the small airways in the lungs become narrowed and cause difficulty breathing</vt:lpstr>
      <vt:lpstr>Asthma cont.</vt:lpstr>
      <vt:lpstr>Arthritis: diseases that cause pain and loss of movement in the joints</vt:lpstr>
      <vt:lpstr>Arthritis cont.</vt:lpstr>
      <vt:lpstr>Cardiovascular Disease: disease that effects the heart and/or blood vessels</vt:lpstr>
      <vt:lpstr>Cardiovascular Disease cont.</vt:lpstr>
      <vt:lpstr>Cardiovascular Disease Facts</vt:lpstr>
      <vt:lpstr>Heart attack</vt:lpstr>
      <vt:lpstr>Stroke</vt:lpstr>
      <vt:lpstr>Cancer: uncontrolled growth of mutated cells in the body</vt:lpstr>
      <vt:lpstr>Cancer cont.</vt:lpstr>
      <vt:lpstr>TYPES OF CANCER</vt:lpstr>
      <vt:lpstr>Cancer</vt:lpstr>
      <vt:lpstr>Protect yourself from skin cancer</vt:lpstr>
      <vt:lpstr>Diabetes- a disease in which the body is unable to process the sugar in foods in normal ways. </vt:lpstr>
      <vt:lpstr>Diabetes cont.</vt:lpstr>
      <vt:lpstr>Famous people with diabetes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Adams</dc:creator>
  <cp:lastModifiedBy>McKenzie Stowell</cp:lastModifiedBy>
  <cp:revision>19</cp:revision>
  <dcterms:created xsi:type="dcterms:W3CDTF">2014-03-31T14:36:18Z</dcterms:created>
  <dcterms:modified xsi:type="dcterms:W3CDTF">2014-11-04T21:44:04Z</dcterms:modified>
</cp:coreProperties>
</file>