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393E-081C-2C46-99BE-8686D31347BB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CC18-62F4-624B-9A2F-9E0519EAF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57AF8E-01C5-4AEC-8863-E15D8E5808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2B530F-92E4-49C6-848E-DCF9153DB4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D1DA13-B866-41E8-BD32-49BA52A415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ADDA1C-216E-4A70-919C-67C46C6ABB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E1732-92B5-43DB-B625-2CDF2122EB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D5D832-BD42-40A9-A97F-13667DA2C5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78CA87-C347-43A6-BB04-D292134B0D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97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5E6E44-1B94-48DF-9F2E-5D7A913092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4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Risks of Obesity</a:t>
            </a: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BC03D-80C8-48CE-B64B-7255070A9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2EDA7-3453-4115-9DDE-FDC35424BC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B3B94F-402D-4123-86C5-A4B33658D1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A6DF2-0580-4F4E-82FD-3DCE220D6B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9BD601-0278-49D4-BB61-27E9A8D930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B8E159-F4C7-4BCC-A06F-1FEE633872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5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FFA9C-9CD1-4BAF-87CD-B65D186296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78B81-F246-4065-8EA2-7E8396653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CD194-DAFF-4256-84D4-76B814F637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21EDD8-46CA-4210-8BC1-529E8ED68B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93C5F-733D-4BEE-A0DE-859BFF31C7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5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Composed of:</a:t>
            </a:r>
            <a:r>
              <a:rPr lang="en-US" baseline="0" dirty="0" smtClean="0"/>
              <a:t> blood, cardiovascular system, organs, skin, brain, fat. And bones</a:t>
            </a: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8C7BBB-8254-4677-9CAA-1748636E8C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731AA-4B45-4915-81A6-03F79F1404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142A5-09DE-4331-8EC5-8C3D609E92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99137-BA8F-4B8F-9E86-1FD2546499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D225C-B948-F84E-8009-025308977398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0668-D366-2D44-9858-77373A8B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Metabolism</a:t>
            </a:r>
          </a:p>
        </p:txBody>
      </p:sp>
    </p:spTree>
    <p:extLst>
      <p:ext uri="{BB962C8B-B14F-4D97-AF65-F5344CB8AC3E}">
        <p14:creationId xmlns:p14="http://schemas.microsoft.com/office/powerpoint/2010/main" val="11955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4953000"/>
          </a:xfrm>
        </p:spPr>
        <p:txBody>
          <a:bodyPr/>
          <a:lstStyle/>
          <a:p>
            <a:r>
              <a:rPr lang="en-US" smtClean="0"/>
              <a:t>A number based on your HEIGHT and WEIGHT</a:t>
            </a:r>
          </a:p>
          <a:p>
            <a:pPr algn="ctr">
              <a:buFont typeface="Arial" charset="0"/>
              <a:buNone/>
            </a:pPr>
            <a:r>
              <a:rPr lang="en-US" smtClean="0"/>
              <a:t>BMI=kg/m</a:t>
            </a:r>
            <a:r>
              <a:rPr lang="en-US" baseline="30000" smtClean="0"/>
              <a:t>2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Adolescents  are categorized by their percentile</a:t>
            </a:r>
          </a:p>
          <a:p>
            <a:pPr>
              <a:buFont typeface="Arial" charset="0"/>
              <a:buNone/>
            </a:pPr>
            <a:r>
              <a:rPr lang="en-US" baseline="30000" smtClean="0"/>
              <a:t>	</a:t>
            </a:r>
            <a:r>
              <a:rPr lang="en-US" smtClean="0"/>
              <a:t>&lt;5th		Underweight</a:t>
            </a:r>
          </a:p>
          <a:p>
            <a:pPr>
              <a:buFont typeface="Arial" charset="0"/>
              <a:buNone/>
            </a:pPr>
            <a:r>
              <a:rPr lang="en-US" smtClean="0"/>
              <a:t>	5</a:t>
            </a:r>
            <a:r>
              <a:rPr lang="en-US" baseline="30000" smtClean="0"/>
              <a:t>th</a:t>
            </a:r>
            <a:r>
              <a:rPr lang="en-US" smtClean="0"/>
              <a:t>—85</a:t>
            </a:r>
            <a:r>
              <a:rPr lang="en-US" baseline="30000" smtClean="0"/>
              <a:t>th</a:t>
            </a:r>
            <a:r>
              <a:rPr lang="en-US" smtClean="0"/>
              <a:t>		Healthy Weight</a:t>
            </a:r>
          </a:p>
          <a:p>
            <a:pPr>
              <a:buFont typeface="Arial" charset="0"/>
              <a:buNone/>
            </a:pPr>
            <a:r>
              <a:rPr lang="en-US" smtClean="0"/>
              <a:t>	85</a:t>
            </a:r>
            <a:r>
              <a:rPr lang="en-US" baseline="30000" smtClean="0"/>
              <a:t>th</a:t>
            </a:r>
            <a:r>
              <a:rPr lang="en-US" smtClean="0"/>
              <a:t>—95</a:t>
            </a:r>
            <a:r>
              <a:rPr lang="en-US" baseline="30000" smtClean="0"/>
              <a:t>th</a:t>
            </a:r>
            <a:r>
              <a:rPr lang="en-US" smtClean="0"/>
              <a:t>	Overweight</a:t>
            </a:r>
          </a:p>
          <a:p>
            <a:pPr>
              <a:buFont typeface="Arial" charset="0"/>
              <a:buNone/>
            </a:pPr>
            <a:r>
              <a:rPr lang="en-US" smtClean="0"/>
              <a:t>	&gt;95</a:t>
            </a:r>
            <a:r>
              <a:rPr lang="en-US" baseline="30000" smtClean="0"/>
              <a:t>th</a:t>
            </a:r>
            <a:r>
              <a:rPr lang="en-US" smtClean="0"/>
              <a:t>		Obese</a:t>
            </a:r>
          </a:p>
        </p:txBody>
      </p:sp>
    </p:spTree>
    <p:extLst>
      <p:ext uri="{BB962C8B-B14F-4D97-AF65-F5344CB8AC3E}">
        <p14:creationId xmlns:p14="http://schemas.microsoft.com/office/powerpoint/2010/main" val="1248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BMI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524000"/>
            <a:ext cx="84582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It is easy to standardize</a:t>
            </a:r>
          </a:p>
          <a:p>
            <a:endParaRPr lang="en-US" sz="3600" dirty="0"/>
          </a:p>
          <a:p>
            <a:r>
              <a:rPr lang="en-US" sz="3600" dirty="0"/>
              <a:t>The only information need is a person Weight and Height</a:t>
            </a:r>
          </a:p>
          <a:p>
            <a:endParaRPr lang="en-US" sz="3600" dirty="0"/>
          </a:p>
          <a:p>
            <a:r>
              <a:rPr lang="en-US" sz="3600" dirty="0"/>
              <a:t>Can survey the health of the entire country with only 2 pieces of data (weight and weight)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3609" b="3609"/>
          <a:stretch>
            <a:fillRect/>
          </a:stretch>
        </p:blipFill>
        <p:spPr>
          <a:xfrm>
            <a:off x="1778797" y="457200"/>
            <a:ext cx="8895579" cy="5486400"/>
          </a:xfrm>
        </p:spPr>
      </p:pic>
    </p:spTree>
    <p:extLst>
      <p:ext uri="{BB962C8B-B14F-4D97-AF65-F5344CB8AC3E}">
        <p14:creationId xmlns:p14="http://schemas.microsoft.com/office/powerpoint/2010/main" val="1371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5’2” and 99 lbs = BMI of 18.1 kg/m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14600"/>
            <a:ext cx="29718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2133600" y="2514601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Nastia Luikin—Gymnast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352800"/>
            <a:ext cx="24272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9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6’4” and 195 lbs = BMI of 24 kg/m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b="34605"/>
          <a:stretch>
            <a:fillRect/>
          </a:stretch>
        </p:blipFill>
        <p:spPr bwMode="auto">
          <a:xfrm>
            <a:off x="6781800" y="2514601"/>
            <a:ext cx="3505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2514600"/>
            <a:ext cx="4549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133600" y="5943601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Michael Phelps—Swimmer</a:t>
            </a:r>
          </a:p>
        </p:txBody>
      </p:sp>
    </p:spTree>
    <p:extLst>
      <p:ext uri="{BB962C8B-B14F-4D97-AF65-F5344CB8AC3E}">
        <p14:creationId xmlns:p14="http://schemas.microsoft.com/office/powerpoint/2010/main" val="9827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5’10” and 195 lbs = BMI of 28 kg/m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4267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5’10” and 322 lbs = BMI of 46 kg/m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6" y="2671764"/>
            <a:ext cx="745807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2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7’1” and 325 lbs = BMI of 31.6 kg/m</a:t>
            </a:r>
            <a:r>
              <a:rPr lang="en-US" baseline="30000" smtClean="0"/>
              <a:t>2</a:t>
            </a:r>
            <a:endParaRPr lang="en-US" smtClean="0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2133600" y="5943601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Shaq—Basketball Player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33650"/>
            <a:ext cx="3276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4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 in BMI calculation?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 </a:t>
            </a:r>
          </a:p>
          <a:p>
            <a:r>
              <a:rPr lang="en-US" sz="3600" dirty="0"/>
              <a:t>Race</a:t>
            </a:r>
          </a:p>
          <a:p>
            <a:r>
              <a:rPr lang="en-US" sz="3600" dirty="0"/>
              <a:t>Gender</a:t>
            </a:r>
          </a:p>
          <a:p>
            <a:r>
              <a:rPr lang="en-US" sz="3600" dirty="0"/>
              <a:t>Body Composition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819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 BMI is a screening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447800"/>
            <a:ext cx="83820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It is a good first step in determining the overall health of a person</a:t>
            </a:r>
          </a:p>
          <a:p>
            <a:r>
              <a:rPr lang="en-US" sz="3600" dirty="0"/>
              <a:t>If you do have a high BMI, see it as a cue to take a thorough look at your lifestyle.</a:t>
            </a:r>
          </a:p>
          <a:p>
            <a:r>
              <a:rPr lang="en-US" sz="3600" dirty="0"/>
              <a:t>You may need to include you Dr. to check your overall health.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591776"/>
            <a:ext cx="2819400" cy="23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Metabolism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Metabolism is the process by which your body converts what you eat and drink into energy.</a:t>
            </a:r>
          </a:p>
          <a:p>
            <a:endParaRPr lang="en-US" dirty="0"/>
          </a:p>
          <a:p>
            <a:r>
              <a:rPr lang="en-US" sz="2600" dirty="0"/>
              <a:t>“Caloric </a:t>
            </a:r>
            <a:r>
              <a:rPr lang="en-US" dirty="0" smtClean="0"/>
              <a:t>need” -  </a:t>
            </a:r>
            <a:r>
              <a:rPr lang="en-US" sz="2600" dirty="0"/>
              <a:t>calories your body needs each day to maintain weight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1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209800" y="1905000"/>
            <a:ext cx="7772400" cy="1143000"/>
          </a:xfrm>
        </p:spPr>
        <p:txBody>
          <a:bodyPr/>
          <a:lstStyle/>
          <a:p>
            <a:r>
              <a:rPr lang="en-US" b="1" dirty="0" smtClean="0"/>
              <a:t>Causes of Obesity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29718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Diet</a:t>
            </a:r>
          </a:p>
          <a:p>
            <a:r>
              <a:rPr lang="en-US" sz="3600" dirty="0"/>
              <a:t>Sedentary Lifestyle</a:t>
            </a:r>
          </a:p>
          <a:p>
            <a:r>
              <a:rPr lang="en-US" sz="3600" dirty="0"/>
              <a:t>Genetics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76800"/>
            <a:ext cx="2971800" cy="175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038600"/>
            <a:ext cx="3886200" cy="2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does Obesity Matter?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Heart Disease</a:t>
            </a:r>
          </a:p>
          <a:p>
            <a:r>
              <a:rPr lang="en-US" smtClean="0"/>
              <a:t>Cancer</a:t>
            </a:r>
          </a:p>
          <a:p>
            <a:r>
              <a:rPr lang="en-US" smtClean="0"/>
              <a:t>Type II Diabetes</a:t>
            </a:r>
          </a:p>
          <a:p>
            <a:r>
              <a:rPr lang="en-US" smtClean="0"/>
              <a:t>Arthritis</a:t>
            </a:r>
          </a:p>
          <a:p>
            <a:r>
              <a:rPr lang="en-US" smtClean="0"/>
              <a:t>Sleep Apnea</a:t>
            </a:r>
          </a:p>
          <a:p>
            <a:r>
              <a:rPr lang="en-US" smtClean="0"/>
              <a:t>Depression</a:t>
            </a:r>
          </a:p>
          <a:p>
            <a:r>
              <a:rPr lang="en-US" smtClean="0"/>
              <a:t>Gall Stones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2438400"/>
            <a:ext cx="3295119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5240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How Dangerous is Obesity?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a BMI of 32, your risk of dying at any given time </a:t>
            </a:r>
            <a:r>
              <a:rPr lang="en-US" b="1" dirty="0" smtClean="0"/>
              <a:t>DOUBLES</a:t>
            </a:r>
          </a:p>
          <a:p>
            <a:endParaRPr lang="en-US" dirty="0" smtClean="0"/>
          </a:p>
          <a:p>
            <a:r>
              <a:rPr lang="en-US" dirty="0" smtClean="0"/>
              <a:t>Obesity on average shortens your life by 6-7 years</a:t>
            </a:r>
          </a:p>
          <a:p>
            <a:endParaRPr lang="en-US" dirty="0" smtClean="0"/>
          </a:p>
          <a:p>
            <a:r>
              <a:rPr lang="en-US" dirty="0" smtClean="0"/>
              <a:t>Severe obesity on average shortens your life by 20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267201"/>
            <a:ext cx="1752600" cy="19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Prevalence of Obesity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32% of Americans are obese</a:t>
            </a:r>
          </a:p>
          <a:p>
            <a:r>
              <a:rPr lang="en-US" dirty="0" smtClean="0"/>
              <a:t>The obesity rate has doubled since 1980</a:t>
            </a:r>
          </a:p>
          <a:p>
            <a:r>
              <a:rPr lang="en-US" dirty="0" smtClean="0"/>
              <a:t>Obesity is possibly the leading preventable cause of death in America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3800"/>
            <a:ext cx="3276600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276600"/>
            <a:ext cx="2438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64008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Obesity isn’t just for old people anymore</a:t>
            </a:r>
            <a:endParaRPr lang="en-US" dirty="0"/>
          </a:p>
        </p:txBody>
      </p:sp>
      <p:sp>
        <p:nvSpPr>
          <p:cNvPr id="71681" name="Title 4"/>
          <p:cNvSpPr>
            <a:spLocks noGrp="1"/>
          </p:cNvSpPr>
          <p:nvPr>
            <p:ph type="ctrTitle"/>
          </p:nvPr>
        </p:nvSpPr>
        <p:spPr>
          <a:xfrm>
            <a:off x="1524000" y="228601"/>
            <a:ext cx="9144000" cy="1470025"/>
          </a:xfrm>
        </p:spPr>
        <p:txBody>
          <a:bodyPr>
            <a:normAutofit/>
          </a:bodyPr>
          <a:lstStyle/>
          <a:p>
            <a:r>
              <a:rPr lang="en-US" sz="8800" b="1"/>
              <a:t>Childhood Obesity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1676401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16-20% of Kids in the US are Obese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Childhood obesity has dangerous long- and short-term health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Lots of Factors are Being Blamed</a:t>
            </a:r>
          </a:p>
        </p:txBody>
      </p:sp>
      <p:sp>
        <p:nvSpPr>
          <p:cNvPr id="79874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1535114"/>
            <a:ext cx="4040188" cy="3951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Video games</a:t>
            </a:r>
          </a:p>
          <a:p>
            <a:r>
              <a:rPr lang="en-US" dirty="0" smtClean="0"/>
              <a:t>Cultural changes</a:t>
            </a:r>
          </a:p>
          <a:p>
            <a:r>
              <a:rPr lang="en-US" dirty="0" smtClean="0"/>
              <a:t>Higher consumption of junk food</a:t>
            </a:r>
          </a:p>
          <a:p>
            <a:r>
              <a:rPr lang="en-US" dirty="0" smtClean="0"/>
              <a:t>Removing PE from schools</a:t>
            </a:r>
          </a:p>
          <a:p>
            <a:r>
              <a:rPr lang="en-US" dirty="0" smtClean="0"/>
              <a:t>The internet</a:t>
            </a:r>
          </a:p>
          <a:p>
            <a:r>
              <a:rPr lang="en-US" dirty="0" smtClean="0"/>
              <a:t>Fewer sit-down meals with the family</a:t>
            </a:r>
          </a:p>
          <a:p>
            <a:r>
              <a:rPr lang="en-US" dirty="0" smtClean="0"/>
              <a:t>Cable and satellite TV</a:t>
            </a:r>
          </a:p>
          <a:p>
            <a:r>
              <a:rPr lang="en-US" dirty="0" smtClean="0"/>
              <a:t>Smart phones</a:t>
            </a:r>
          </a:p>
        </p:txBody>
      </p:sp>
      <p:sp>
        <p:nvSpPr>
          <p:cNvPr id="79875" name="Content Placeholder 7"/>
          <p:cNvSpPr>
            <a:spLocks noGrp="1"/>
          </p:cNvSpPr>
          <p:nvPr>
            <p:ph sz="half" idx="4"/>
          </p:nvPr>
        </p:nvSpPr>
        <p:spPr>
          <a:xfrm>
            <a:off x="6169026" y="1535114"/>
            <a:ext cx="4041775" cy="3951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Poverty</a:t>
            </a:r>
          </a:p>
          <a:p>
            <a:r>
              <a:rPr lang="en-US" dirty="0" smtClean="0"/>
              <a:t>Public transportation</a:t>
            </a:r>
          </a:p>
          <a:p>
            <a:r>
              <a:rPr lang="en-US" dirty="0" smtClean="0"/>
              <a:t>More families owning multiple cars</a:t>
            </a:r>
          </a:p>
          <a:p>
            <a:r>
              <a:rPr lang="en-US" dirty="0" smtClean="0"/>
              <a:t>Obese parents making it easier for their kids to be obese</a:t>
            </a:r>
          </a:p>
          <a:p>
            <a:r>
              <a:rPr lang="en-US" dirty="0" smtClean="0"/>
              <a:t>Teenage dieting fads and eating disorders</a:t>
            </a:r>
          </a:p>
          <a:p>
            <a:r>
              <a:rPr lang="en-US" dirty="0" smtClean="0"/>
              <a:t>Computers/Tablets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556260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It’s probably a combination of them all</a:t>
            </a:r>
          </a:p>
        </p:txBody>
      </p:sp>
    </p:spTree>
    <p:extLst>
      <p:ext uri="{BB962C8B-B14F-4D97-AF65-F5344CB8AC3E}">
        <p14:creationId xmlns:p14="http://schemas.microsoft.com/office/powerpoint/2010/main" val="5948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2762"/>
          </a:xfrm>
        </p:spPr>
        <p:txBody>
          <a:bodyPr/>
          <a:lstStyle/>
          <a:p>
            <a:r>
              <a:rPr lang="en-US" b="1" smtClean="0"/>
              <a:t>BMR</a:t>
            </a:r>
            <a:br>
              <a:rPr lang="en-US" b="1" smtClean="0"/>
            </a:br>
            <a:r>
              <a:rPr lang="en-US" b="1" smtClean="0"/>
              <a:t>Basal Metabolic Rate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amount of calories your body burns while at rest.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OR</a:t>
            </a:r>
          </a:p>
          <a:p>
            <a:r>
              <a:rPr lang="en-US" dirty="0" smtClean="0"/>
              <a:t>The number of calories your body would burn if you stayed in bed all day.</a:t>
            </a:r>
          </a:p>
        </p:txBody>
      </p:sp>
    </p:spTree>
    <p:extLst>
      <p:ext uri="{BB962C8B-B14F-4D97-AF65-F5344CB8AC3E}">
        <p14:creationId xmlns:p14="http://schemas.microsoft.com/office/powerpoint/2010/main" val="10597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Increase Your Metabolism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Build muscle!</a:t>
            </a:r>
          </a:p>
          <a:p>
            <a:pPr lvl="1"/>
            <a:r>
              <a:rPr lang="en-US" dirty="0" smtClean="0"/>
              <a:t>Muscle cells use more energy when in “idle” than fat cells do, that way you are burning more calories when you aren’t exercising</a:t>
            </a:r>
          </a:p>
          <a:p>
            <a:r>
              <a:rPr lang="en-US" b="1" u="sng" dirty="0" smtClean="0"/>
              <a:t>Exercise more!</a:t>
            </a:r>
          </a:p>
          <a:p>
            <a:pPr lvl="1"/>
            <a:r>
              <a:rPr lang="en-US" dirty="0" smtClean="0"/>
              <a:t>Do something fun, increase your fitness, and lose weight all at the same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038601"/>
            <a:ext cx="3200400" cy="24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Having a BMI of greater than </a:t>
            </a:r>
          </a:p>
          <a:p>
            <a:pPr>
              <a:defRPr/>
            </a:pPr>
            <a:r>
              <a:rPr lang="en-US" dirty="0" smtClean="0"/>
              <a:t>30 kg/m </a:t>
            </a:r>
            <a:r>
              <a:rPr lang="en-US" baseline="30000" dirty="0" smtClean="0"/>
              <a:t>2 </a:t>
            </a:r>
            <a:r>
              <a:rPr lang="en-US" sz="2000" i="1" dirty="0"/>
              <a:t>(Weight in Kilograms / Surface Area in </a:t>
            </a:r>
            <a:r>
              <a:rPr lang="en-US" sz="2000" i="1"/>
              <a:t>Square Meters)</a:t>
            </a:r>
            <a:endParaRPr lang="en-US" sz="2000" i="1" dirty="0"/>
          </a:p>
        </p:txBody>
      </p:sp>
      <p:sp>
        <p:nvSpPr>
          <p:cNvPr id="30721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2035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Body Composition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your body is made of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/>
              <a:t>82 lbs	Lean body mass (muscle, bone, organs)</a:t>
            </a:r>
          </a:p>
          <a:p>
            <a:pPr>
              <a:buFont typeface="Arial" charset="0"/>
              <a:buNone/>
            </a:pPr>
            <a:r>
              <a:rPr lang="en-US" u="sng" dirty="0"/>
              <a:t>+	33 lbs	Fat (body fat, cell membranes, brain)	</a:t>
            </a:r>
          </a:p>
          <a:p>
            <a:pPr>
              <a:buFont typeface="Arial" charset="0"/>
              <a:buNone/>
            </a:pPr>
            <a:r>
              <a:rPr lang="en-US" dirty="0"/>
              <a:t>	115 lbs	Total Body Weight</a:t>
            </a:r>
          </a:p>
        </p:txBody>
      </p:sp>
    </p:spTree>
    <p:extLst>
      <p:ext uri="{BB962C8B-B14F-4D97-AF65-F5344CB8AC3E}">
        <p14:creationId xmlns:p14="http://schemas.microsoft.com/office/powerpoint/2010/main" val="6956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Body Composition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This is often recorded as a percentage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  <a:r>
              <a:rPr lang="en-US"/>
              <a:t>82 lbs	Lean body mass (muscle, bone, organs)</a:t>
            </a:r>
          </a:p>
          <a:p>
            <a:pPr>
              <a:buFont typeface="Arial" charset="0"/>
              <a:buNone/>
            </a:pPr>
            <a:r>
              <a:rPr lang="en-US" u="sng"/>
              <a:t>+	33 lbs	Fat (body fat, cell membranes, brain)	</a:t>
            </a:r>
          </a:p>
          <a:p>
            <a:pPr>
              <a:buFont typeface="Arial" charset="0"/>
              <a:buNone/>
            </a:pPr>
            <a:r>
              <a:rPr lang="en-US"/>
              <a:t>	115 lbs	Total Body Weight</a:t>
            </a:r>
          </a:p>
          <a:p>
            <a:pPr>
              <a:buFont typeface="Arial" charset="0"/>
              <a:buNone/>
            </a:pPr>
            <a:endParaRPr lang="en-US"/>
          </a:p>
          <a:p>
            <a:pPr algn="ctr">
              <a:buFont typeface="Arial" charset="0"/>
              <a:buNone/>
            </a:pPr>
            <a:r>
              <a:rPr lang="en-US"/>
              <a:t>33/115 = 28% body fat</a:t>
            </a:r>
          </a:p>
        </p:txBody>
      </p:sp>
    </p:spTree>
    <p:extLst>
      <p:ext uri="{BB962C8B-B14F-4D97-AF65-F5344CB8AC3E}">
        <p14:creationId xmlns:p14="http://schemas.microsoft.com/office/powerpoint/2010/main" val="845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Body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9530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Body Percent Fat is often inaccurate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It is difficult to measure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Very athletic and very skinny people are even harder to measure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Sometimes, you’ll hear about an athlete who says they have 2% body fat, or something like that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That is IMPOSSIBLE. It is not good for your health if: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Men – body fat gets below 5%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Women- body fat gets below 12%</a:t>
            </a:r>
          </a:p>
        </p:txBody>
      </p:sp>
    </p:spTree>
    <p:extLst>
      <p:ext uri="{BB962C8B-B14F-4D97-AF65-F5344CB8AC3E}">
        <p14:creationId xmlns:p14="http://schemas.microsoft.com/office/powerpoint/2010/main" val="14592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r>
              <a:rPr lang="en-US" b="1" smtClean="0"/>
              <a:t>BMI</a:t>
            </a:r>
            <a:br>
              <a:rPr lang="en-US" b="1" smtClean="0"/>
            </a:br>
            <a:r>
              <a:rPr lang="en-US" b="1" smtClean="0"/>
              <a:t>Body Mass Index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number based on your</a:t>
            </a:r>
            <a:r>
              <a:rPr lang="en-US" b="1" dirty="0" smtClean="0"/>
              <a:t> HEIGHT </a:t>
            </a:r>
            <a:r>
              <a:rPr lang="en-US" dirty="0" smtClean="0"/>
              <a:t>and </a:t>
            </a:r>
            <a:r>
              <a:rPr lang="en-US" b="1" dirty="0" smtClean="0"/>
              <a:t>WEIGHT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BMI=kg/m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Adults  are categorized by their BMI</a:t>
            </a:r>
          </a:p>
          <a:p>
            <a:pPr>
              <a:buFont typeface="Arial" charset="0"/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&lt;20		            Underweight</a:t>
            </a:r>
          </a:p>
          <a:p>
            <a:pPr>
              <a:buFont typeface="Arial" charset="0"/>
              <a:buNone/>
            </a:pPr>
            <a:r>
              <a:rPr lang="en-US" dirty="0" smtClean="0"/>
              <a:t>	20-24.9		Healthy Weight</a:t>
            </a:r>
          </a:p>
          <a:p>
            <a:pPr>
              <a:buFont typeface="Arial" charset="0"/>
              <a:buNone/>
            </a:pPr>
            <a:r>
              <a:rPr lang="en-US" dirty="0" smtClean="0"/>
              <a:t>	25-29.9		Overweight</a:t>
            </a:r>
          </a:p>
          <a:p>
            <a:pPr>
              <a:buFont typeface="Arial" charset="0"/>
              <a:buNone/>
            </a:pPr>
            <a:r>
              <a:rPr lang="en-US" dirty="0" smtClean="0"/>
              <a:t>	30+		             Obese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52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637</Words>
  <Application>Microsoft Macintosh PowerPoint</Application>
  <PresentationFormat>Widescreen</PresentationFormat>
  <Paragraphs>156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Arial</vt:lpstr>
      <vt:lpstr>Office Theme</vt:lpstr>
      <vt:lpstr>Metabolism</vt:lpstr>
      <vt:lpstr>Metabolism</vt:lpstr>
      <vt:lpstr>BMR Basal Metabolic Rate</vt:lpstr>
      <vt:lpstr>Increase Your Metabolism</vt:lpstr>
      <vt:lpstr>Obesity</vt:lpstr>
      <vt:lpstr>Body Composition</vt:lpstr>
      <vt:lpstr>Body Composition</vt:lpstr>
      <vt:lpstr>Body Composition</vt:lpstr>
      <vt:lpstr>BMI Body Mass Index</vt:lpstr>
      <vt:lpstr>BMI Body Mass Index</vt:lpstr>
      <vt:lpstr>Why is BMI used?</vt:lpstr>
      <vt:lpstr>PowerPoint Presentation</vt:lpstr>
      <vt:lpstr>BMI Body Mass Index</vt:lpstr>
      <vt:lpstr>BMI Body Mass Index</vt:lpstr>
      <vt:lpstr>BMI Body Mass Index</vt:lpstr>
      <vt:lpstr>BMI Body Mass Index</vt:lpstr>
      <vt:lpstr>BMI Body Mass Index</vt:lpstr>
      <vt:lpstr>What is missing in BMI calculation?</vt:lpstr>
      <vt:lpstr>Summary:  BMI is a screening tool</vt:lpstr>
      <vt:lpstr>Causes of Obesity</vt:lpstr>
      <vt:lpstr>Why does Obesity Matter?</vt:lpstr>
      <vt:lpstr>How Dangerous is Obesity?</vt:lpstr>
      <vt:lpstr>Prevalence of Obesity</vt:lpstr>
      <vt:lpstr>Childhood Obesity</vt:lpstr>
      <vt:lpstr>16-20% of Kids in the US are Obese</vt:lpstr>
      <vt:lpstr>Childhood obesity has dangerous long- and short-term health consequences</vt:lpstr>
      <vt:lpstr>Lots of Factors are Being Blamed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</dc:title>
  <dc:creator>Microsoft Office User</dc:creator>
  <cp:lastModifiedBy>Microsoft Office User</cp:lastModifiedBy>
  <cp:revision>4</cp:revision>
  <dcterms:created xsi:type="dcterms:W3CDTF">2017-09-22T13:32:57Z</dcterms:created>
  <dcterms:modified xsi:type="dcterms:W3CDTF">2017-09-22T13:37:25Z</dcterms:modified>
</cp:coreProperties>
</file>