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2"/>
  </p:notesMasterIdLst>
  <p:sldIdLst>
    <p:sldId id="260" r:id="rId2"/>
    <p:sldId id="261" r:id="rId3"/>
    <p:sldId id="262" r:id="rId4"/>
    <p:sldId id="263" r:id="rId5"/>
    <p:sldId id="264" r:id="rId6"/>
    <p:sldId id="265" r:id="rId7"/>
    <p:sldId id="266" r:id="rId8"/>
    <p:sldId id="267" r:id="rId9"/>
    <p:sldId id="268" r:id="rId10"/>
    <p:sldId id="269" r:id="rId11"/>
    <p:sldId id="270" r:id="rId12"/>
    <p:sldId id="271" r:id="rId13"/>
    <p:sldId id="273" r:id="rId14"/>
    <p:sldId id="274" r:id="rId15"/>
    <p:sldId id="275" r:id="rId16"/>
    <p:sldId id="276" r:id="rId17"/>
    <p:sldId id="277" r:id="rId18"/>
    <p:sldId id="278" r:id="rId19"/>
    <p:sldId id="279" r:id="rId20"/>
    <p:sldId id="280" r:id="rId21"/>
    <p:sldId id="282" r:id="rId22"/>
    <p:sldId id="285" r:id="rId23"/>
    <p:sldId id="281" r:id="rId24"/>
    <p:sldId id="284" r:id="rId25"/>
    <p:sldId id="286" r:id="rId26"/>
    <p:sldId id="287" r:id="rId27"/>
    <p:sldId id="288" r:id="rId28"/>
    <p:sldId id="323" r:id="rId29"/>
    <p:sldId id="324" r:id="rId30"/>
    <p:sldId id="326" r:id="rId31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31EF4A87-C13E-44FE-A232-C2CC023B42C7}" type="datetimeFigureOut">
              <a:rPr lang="en-US"/>
              <a:pPr>
                <a:defRPr/>
              </a:pPr>
              <a:t>2/13/2014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 smtClean="0">
                <a:latin typeface="+mn-lt"/>
              </a:defRPr>
            </a:lvl1pPr>
          </a:lstStyle>
          <a:p>
            <a:pPr>
              <a:defRPr/>
            </a:pPr>
            <a:fld id="{1E61F6EA-8159-419D-BD4A-02C333BC673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945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1945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A3AB5C6-CA89-4F97-BCB1-E98EC0925161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789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3789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0FCC29E6-8FA6-4226-80E5-6B1A90D5C35E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993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3993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F1B1882-8790-445B-B63C-AF990F25E8A0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4198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C36F2397-6A90-447D-9789-0D57AAFDEC8F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4608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1CFE627-42DA-463F-98FD-5EF4E1ACEB05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2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4813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A3357A1-567E-41FA-B96C-5889B2A7560D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5017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B1AA34B-2C88-4B0C-8BFC-CA6BDF7BE17D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5222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1CDEB3F-18CE-41CE-91EC-E52450A47A5F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5427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E4E829D3-9B10-4E21-8A27-CB2AE113DB5E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5632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8A08073-D2BD-4C76-B873-E15EF090F5EC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6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5837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F7A50C3F-EF8C-455C-851F-61912616A2F2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150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150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1157488C-3134-4AC8-90C4-DF0EA25BC8C9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6041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B18C62A-3BAD-493F-8FDB-3A6740B6D1AE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6246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2CA9964-B239-4DAC-B609-D9BE9BBA82BA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21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6451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BAF5C63-9333-48EE-B911-7631527B41F8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6656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A2A37116-CF83-4C29-912F-62879141FEBB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0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6861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586621BE-8165-4C44-B04D-79E7D9A9D261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65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7065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147C486-6040-46B3-BBB9-82C13669E12F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7270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AB108FF-1E39-4D73-AD90-E34B7B42A318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75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7475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060B403-F580-42CA-B83F-A969C3D620A4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BEE90329-4CB1-4B3B-988D-E7A6C795AE4E}" type="slidenum">
              <a:rPr lang="en-US"/>
              <a:pPr/>
              <a:t>28</a:t>
            </a:fld>
            <a:endParaRPr lang="en-US"/>
          </a:p>
        </p:txBody>
      </p:sp>
      <p:sp>
        <p:nvSpPr>
          <p:cNvPr id="5122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512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119811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FBEBCDBC-229D-4271-85E6-BC8700DE189E}" type="slidenum">
              <a:rPr lang="en-US" sz="1200">
                <a:latin typeface="+mn-lt"/>
              </a:rPr>
              <a:pPr algn="r">
                <a:defRPr/>
              </a:pPr>
              <a:t>28</a:t>
            </a:fld>
            <a:endParaRPr lang="en-US" sz="1200">
              <a:latin typeface="+mn-lt"/>
            </a:endParaRPr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05689B4-3261-4868-B719-4E1021AC1B3B}" type="slidenum">
              <a:rPr lang="en-US"/>
              <a:pPr/>
              <a:t>29</a:t>
            </a:fld>
            <a:endParaRPr lang="en-US"/>
          </a:p>
        </p:txBody>
      </p:sp>
      <p:sp>
        <p:nvSpPr>
          <p:cNvPr id="7170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7171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121859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57429238-85F9-4A50-AFBF-E6EE3A2B7964}" type="slidenum">
              <a:rPr lang="en-US" sz="1200">
                <a:latin typeface="+mn-lt"/>
              </a:rPr>
              <a:pPr algn="r">
                <a:defRPr/>
              </a:pPr>
              <a:t>29</a:t>
            </a:fld>
            <a:endParaRPr lang="en-US" sz="1200">
              <a:latin typeface="+mn-lt"/>
            </a:endParaRP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355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355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3658D2A7-8979-4879-BA47-C522E586C270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A652F52-3B7E-4CFC-9D0F-71911CC6A953}" type="slidenum">
              <a:rPr lang="en-US"/>
              <a:pPr/>
              <a:t>30</a:t>
            </a:fld>
            <a:endParaRPr lang="en-US"/>
          </a:p>
        </p:txBody>
      </p:sp>
      <p:sp>
        <p:nvSpPr>
          <p:cNvPr id="1126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11267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spcBef>
                <a:spcPct val="0"/>
              </a:spcBef>
            </a:pPr>
            <a:endParaRPr lang="en-US"/>
          </a:p>
        </p:txBody>
      </p:sp>
      <p:sp>
        <p:nvSpPr>
          <p:cNvPr id="130051" name="Slide Number Placeholder 3"/>
          <p:cNvSpPr txBox="1">
            <a:spLocks noGrp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miter lim="800000"/>
            <a:headEnd/>
            <a:tailEnd/>
          </a:ln>
        </p:spPr>
        <p:txBody>
          <a:bodyPr anchor="b"/>
          <a:lstStyle/>
          <a:p>
            <a:pPr algn="r">
              <a:defRPr/>
            </a:pPr>
            <a:fld id="{8B8C809C-BCEC-4EC8-A880-582EBD4D9465}" type="slidenum">
              <a:rPr lang="en-US" sz="1200">
                <a:latin typeface="+mn-lt"/>
              </a:rPr>
              <a:pPr algn="r">
                <a:defRPr/>
              </a:pPr>
              <a:t>30</a:t>
            </a:fld>
            <a:endParaRPr lang="en-US" sz="1200">
              <a:latin typeface="+mn-lt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560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560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8265B64-DE04-4C56-BFE1-94802315B288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7650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7651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C303A67-7DE6-4AB3-B2CF-5F3313099ACB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969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969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D9618B62-236C-4EC8-8D61-F54A3834A926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5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1746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31747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7FD8CDDD-E3E3-4899-A86C-9C844A6BD8CC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3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3794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33795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8AE83E3F-8BDD-452F-B08B-2806E5B78EFE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5842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35843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BDB6E89F-4B3A-4614-A366-9F29518358BC}" type="slidenum">
              <a:rPr lang="en-US"/>
              <a:pPr fontAlgn="base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5349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9" name="Title 28"/>
          <p:cNvSpPr>
            <a:spLocks noGrp="1"/>
          </p:cNvSpPr>
          <p:nvPr>
            <p:ph type="ctrTitle"/>
          </p:nvPr>
        </p:nvSpPr>
        <p:spPr>
          <a:xfrm>
            <a:off x="381000" y="4853411"/>
            <a:ext cx="8458200" cy="1222375"/>
          </a:xfrm>
        </p:spPr>
        <p:txBody>
          <a:bodyPr anchor="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381000" y="3886200"/>
            <a:ext cx="8458200" cy="914400"/>
          </a:xfrm>
        </p:spPr>
        <p:txBody>
          <a:bodyPr anchor="b"/>
          <a:lstStyle>
            <a:lvl1pPr marL="0" indent="0" algn="l">
              <a:buNone/>
              <a:defRPr sz="2400">
                <a:solidFill>
                  <a:schemeClr val="tx2">
                    <a:shade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16" name="Date Placeholder 15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4887C87-3E8D-4E64-92B9-837AA895FAAF}" type="datetimeFigureOut">
              <a:rPr lang="en-US" smtClean="0"/>
              <a:pPr>
                <a:defRPr/>
              </a:pPr>
              <a:t>2/13/2014</a:t>
            </a:fld>
            <a:endParaRPr lang="en-US"/>
          </a:p>
        </p:txBody>
      </p:sp>
      <p:sp>
        <p:nvSpPr>
          <p:cNvPr id="2" name="Footer Placeholder 1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pPr>
              <a:defRPr/>
            </a:pPr>
            <a:fld id="{3CEAC519-FDE6-4717-9CE1-20F002639CE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593CA658-8CFB-4132-B8D6-DF71705EE82B}" type="datetimeFigureOut">
              <a:rPr lang="en-US" smtClean="0"/>
              <a:pPr>
                <a:defRPr/>
              </a:pPr>
              <a:t>2/13/2014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0FB6C4B-0DFD-4714-A5D9-E8518D864D93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858000" y="549276"/>
            <a:ext cx="18288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549276"/>
            <a:ext cx="62484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64C6FD1-40C3-4F05-B616-0BF8754CA7D3}" type="datetimeFigureOut">
              <a:rPr lang="en-US" smtClean="0"/>
              <a:pPr>
                <a:defRPr/>
              </a:pPr>
              <a:t>2/13/2014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7B251E-4987-4075-AB64-B54E755B60B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2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7" name="Content Placeholder 26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F818F14-5303-4B25-96D9-4EDD02C41ADB}" type="datetimeFigureOut">
              <a:rPr lang="en-US" smtClean="0"/>
              <a:pPr>
                <a:defRPr/>
              </a:pPr>
              <a:t>2/13/2014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>
          <a:xfrm>
            <a:off x="3581400" y="76200"/>
            <a:ext cx="2895600" cy="288925"/>
          </a:xfrm>
        </p:spPr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>
          <a:xfrm>
            <a:off x="8229600" y="6473952"/>
            <a:ext cx="758952" cy="246888"/>
          </a:xfrm>
        </p:spPr>
        <p:txBody>
          <a:bodyPr/>
          <a:lstStyle/>
          <a:p>
            <a:pPr>
              <a:defRPr/>
            </a:pPr>
            <a:fld id="{E1BEE742-9462-41E3-A837-605D177A6809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3444902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Text Placeholder 5"/>
          <p:cNvSpPr>
            <a:spLocks noGrp="1"/>
          </p:cNvSpPr>
          <p:nvPr>
            <p:ph type="body" idx="1"/>
          </p:nvPr>
        </p:nvSpPr>
        <p:spPr>
          <a:xfrm>
            <a:off x="381000" y="1676400"/>
            <a:ext cx="8458200" cy="1219200"/>
          </a:xfrm>
        </p:spPr>
        <p:txBody>
          <a:bodyPr anchor="b"/>
          <a:lstStyle>
            <a:lvl1pPr marL="0" indent="0" algn="r">
              <a:buNone/>
              <a:defRPr sz="2000">
                <a:solidFill>
                  <a:schemeClr val="tx2">
                    <a:shade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9" name="Date Placeholder 1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F73D2964-EEA1-4329-998C-47E08C634C46}" type="datetimeFigureOut">
              <a:rPr lang="en-US" smtClean="0"/>
              <a:pPr>
                <a:defRPr/>
              </a:pPr>
              <a:t>2/13/2014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8ECB7C-04CE-41F1-8C4E-83881C47539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>
          <a:xfrm>
            <a:off x="180475" y="2947085"/>
            <a:ext cx="8686800" cy="1184825"/>
          </a:xfrm>
        </p:spPr>
        <p:txBody>
          <a:bodyPr rtlCol="0" anchor="t"/>
          <a:lstStyle>
            <a:lvl1pPr algn="r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1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04800" y="1600200"/>
            <a:ext cx="41910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3434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4122219-A91B-4774-A896-71C651D2DD5C}" type="datetimeFigureOut">
              <a:rPr lang="en-US" smtClean="0"/>
              <a:pPr>
                <a:defRPr/>
              </a:pPr>
              <a:t>2/13/2014</a:t>
            </a:fld>
            <a:endParaRPr lang="en-US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3551455-4CEA-4A5F-BD83-20022F728D6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28"/>
          <p:cNvSpPr>
            <a:spLocks noGrp="1"/>
          </p:cNvSpPr>
          <p:nvPr>
            <p:ph type="title"/>
          </p:nvPr>
        </p:nvSpPr>
        <p:spPr>
          <a:xfrm>
            <a:off x="304800" y="5410200"/>
            <a:ext cx="8610600" cy="8826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281444" y="666750"/>
            <a:ext cx="4290556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25" name="Text Placeholder 24"/>
          <p:cNvSpPr>
            <a:spLocks noGrp="1"/>
          </p:cNvSpPr>
          <p:nvPr>
            <p:ph type="body" sz="half" idx="3"/>
          </p:nvPr>
        </p:nvSpPr>
        <p:spPr>
          <a:xfrm>
            <a:off x="4645025" y="666750"/>
            <a:ext cx="4292241" cy="639762"/>
          </a:xfrm>
        </p:spPr>
        <p:txBody>
          <a:bodyPr anchor="ctr"/>
          <a:lstStyle>
            <a:lvl1pPr marL="0" indent="0">
              <a:buNone/>
              <a:defRPr sz="1800" b="0" cap="all" baseline="0">
                <a:solidFill>
                  <a:schemeClr val="accent1">
                    <a:shade val="50000"/>
                  </a:schemeClr>
                </a:solidFill>
                <a:latin typeface="+mj-lt"/>
                <a:ea typeface="+mj-ea"/>
                <a:cs typeface="+mj-cs"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281444" y="1316037"/>
            <a:ext cx="429055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8" name="Content Placeholder 27"/>
          <p:cNvSpPr>
            <a:spLocks noGrp="1"/>
          </p:cNvSpPr>
          <p:nvPr>
            <p:ph sz="quarter" idx="4"/>
          </p:nvPr>
        </p:nvSpPr>
        <p:spPr>
          <a:xfrm>
            <a:off x="4648730" y="1316037"/>
            <a:ext cx="4288536" cy="3941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BFCB01EB-58E6-470B-9649-B9C8D37D68FA}" type="datetimeFigureOut">
              <a:rPr lang="en-US" smtClean="0"/>
              <a:pPr>
                <a:defRPr/>
              </a:pPr>
              <a:t>2/13/2014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29600" y="6477000"/>
            <a:ext cx="762000" cy="246888"/>
          </a:xfrm>
        </p:spPr>
        <p:txBody>
          <a:bodyPr/>
          <a:lstStyle/>
          <a:p>
            <a:pPr>
              <a:defRPr/>
            </a:pPr>
            <a:fld id="{6A6FAE97-36DF-496D-AC16-39499F94CE10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514350" y="6019800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29"/>
          <p:cNvSpPr>
            <a:spLocks noGrp="1"/>
          </p:cNvSpPr>
          <p:nvPr>
            <p:ph type="title"/>
          </p:nvPr>
        </p:nvSpPr>
        <p:spPr>
          <a:xfrm>
            <a:off x="301752" y="457200"/>
            <a:ext cx="8686800" cy="841248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8BF99F93-AD25-4FF8-B71C-4C83297EA464}" type="datetimeFigureOut">
              <a:rPr lang="en-US" smtClean="0"/>
              <a:pPr>
                <a:defRPr/>
              </a:pPr>
              <a:t>2/13/2014</a:t>
            </a:fld>
            <a:endParaRPr lang="en-US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3F60AF-873D-40F8-AE7B-BE99FD8362FA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2890D096-A5AC-460F-8FF3-DBD648AEE16E}" type="datetimeFigureOut">
              <a:rPr lang="en-US" smtClean="0"/>
              <a:pPr>
                <a:defRPr/>
              </a:pPr>
              <a:t>2/13/2014</a:t>
            </a:fld>
            <a:endParaRPr lang="en-US"/>
          </a:p>
        </p:txBody>
      </p:sp>
      <p:sp>
        <p:nvSpPr>
          <p:cNvPr id="24" name="Footer Placeholder 2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50F7569-6817-4B27-A5BB-793034CC2CB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514350" y="5849117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457200" y="5486400"/>
            <a:ext cx="8458200" cy="520700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idx="2"/>
          </p:nvPr>
        </p:nvSpPr>
        <p:spPr>
          <a:xfrm>
            <a:off x="457200" y="609600"/>
            <a:ext cx="3008313" cy="4800600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Content Placeholder 13"/>
          <p:cNvSpPr>
            <a:spLocks noGrp="1"/>
          </p:cNvSpPr>
          <p:nvPr>
            <p:ph sz="half" idx="1"/>
          </p:nvPr>
        </p:nvSpPr>
        <p:spPr>
          <a:xfrm>
            <a:off x="3575050" y="609600"/>
            <a:ext cx="5340350" cy="480060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5" name="Date Placeholder 2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E26B685B-05C7-452E-8979-EE08FB04B77B}" type="datetimeFigureOut">
              <a:rPr lang="en-US" smtClean="0"/>
              <a:pPr>
                <a:defRPr/>
              </a:pPr>
              <a:t>2/13/2014</a:t>
            </a:fld>
            <a:endParaRPr lang="en-US"/>
          </a:p>
        </p:txBody>
      </p:sp>
      <p:sp>
        <p:nvSpPr>
          <p:cNvPr id="29" name="Footer Placeholder 2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CA5AFE2-6078-4847-9C2E-3E8A56CE929C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Picture Placeholder 12"/>
          <p:cNvSpPr>
            <a:spLocks noGrp="1"/>
          </p:cNvSpPr>
          <p:nvPr>
            <p:ph type="pic" idx="1"/>
          </p:nvPr>
        </p:nvSpPr>
        <p:spPr>
          <a:xfrm>
            <a:off x="3505200" y="616634"/>
            <a:ext cx="5029200" cy="3657600"/>
          </a:xfrm>
          <a:solidFill>
            <a:schemeClr val="bg1"/>
          </a:solidFill>
          <a:ln w="6350">
            <a:solidFill>
              <a:schemeClr val="accent1"/>
            </a:solidFill>
          </a:ln>
          <a:effectLst>
            <a:reflection blurRad="1000" stA="49000" endA="500" endPos="10000" dist="900" dir="5400000" sy="-90000" algn="bl" rotWithShape="0"/>
          </a:effectLst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76676C41-0935-482B-8B7B-C0880C185702}" type="datetimeFigureOut">
              <a:rPr lang="en-US" smtClean="0"/>
              <a:pPr>
                <a:defRPr/>
              </a:pPr>
              <a:t>2/13/2014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en-US"/>
          </a:p>
        </p:txBody>
      </p:sp>
      <p:sp>
        <p:nvSpPr>
          <p:cNvPr id="31" name="Slide Number Placeholder 3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022B80F-3489-47DC-9A90-B5FBD010C05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381000" y="4993760"/>
            <a:ext cx="5867400" cy="522288"/>
          </a:xfrm>
        </p:spPr>
        <p:txBody>
          <a:bodyPr anchor="ctr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26" name="Text Placeholder 25"/>
          <p:cNvSpPr>
            <a:spLocks noGrp="1"/>
          </p:cNvSpPr>
          <p:nvPr>
            <p:ph type="body" sz="half" idx="2"/>
          </p:nvPr>
        </p:nvSpPr>
        <p:spPr>
          <a:xfrm>
            <a:off x="381000" y="5533218"/>
            <a:ext cx="5867400" cy="768350"/>
          </a:xfrm>
        </p:spPr>
        <p:txBody>
          <a:bodyPr lIns="109728" tIns="0"/>
          <a:lstStyle>
            <a:lvl1pPr marL="0" indent="0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304800" y="1554162"/>
            <a:ext cx="8686800" cy="45259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1" name="Date Placeholder 10"/>
          <p:cNvSpPr>
            <a:spLocks noGrp="1"/>
          </p:cNvSpPr>
          <p:nvPr>
            <p:ph type="dt" sz="half" idx="2"/>
          </p:nvPr>
        </p:nvSpPr>
        <p:spPr>
          <a:xfrm>
            <a:off x="6477000" y="76200"/>
            <a:ext cx="2514600" cy="288925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E5811DE7-5FE0-4226-9D58-BFDD8D2BA54C}" type="datetimeFigureOut">
              <a:rPr lang="en-US" smtClean="0"/>
              <a:pPr>
                <a:defRPr/>
              </a:pPr>
              <a:t>2/13/2014</a:t>
            </a:fld>
            <a:endParaRPr lang="en-US"/>
          </a:p>
        </p:txBody>
      </p:sp>
      <p:sp>
        <p:nvSpPr>
          <p:cNvPr id="28" name="Footer Placeholder 27"/>
          <p:cNvSpPr>
            <a:spLocks noGrp="1"/>
          </p:cNvSpPr>
          <p:nvPr>
            <p:ph type="ftr" sz="quarter" idx="3"/>
          </p:nvPr>
        </p:nvSpPr>
        <p:spPr>
          <a:xfrm>
            <a:off x="3124200" y="76200"/>
            <a:ext cx="3352800" cy="28892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4"/>
          </p:nvPr>
        </p:nvSpPr>
        <p:spPr>
          <a:xfrm>
            <a:off x="8229600" y="6477000"/>
            <a:ext cx="762000" cy="244475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1200">
                <a:solidFill>
                  <a:schemeClr val="accent1">
                    <a:shade val="75000"/>
                  </a:schemeClr>
                </a:solidFill>
              </a:defRPr>
            </a:lvl1pPr>
          </a:lstStyle>
          <a:p>
            <a:pPr>
              <a:defRPr/>
            </a:pPr>
            <a:fld id="{55F593CB-CC99-43A2-B558-961638FEF9D4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" name="Title Placeholder 9"/>
          <p:cNvSpPr>
            <a:spLocks noGrp="1"/>
          </p:cNvSpPr>
          <p:nvPr>
            <p:ph type="title"/>
          </p:nvPr>
        </p:nvSpPr>
        <p:spPr>
          <a:xfrm>
            <a:off x="304800" y="457200"/>
            <a:ext cx="8686800" cy="8382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514350" y="1050898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514350" y="1057986"/>
            <a:ext cx="8629650" cy="2381"/>
          </a:xfrm>
          <a:prstGeom prst="line">
            <a:avLst/>
          </a:prstGeom>
          <a:noFill/>
          <a:ln w="9525" cap="flat" cmpd="sng" algn="ctr">
            <a:gradFill flip="none" rotWithShape="1">
              <a:gsLst>
                <a:gs pos="0">
                  <a:schemeClr val="accent1">
                    <a:alpha val="0"/>
                  </a:schemeClr>
                </a:gs>
                <a:gs pos="17000">
                  <a:schemeClr val="accent1"/>
                </a:gs>
                <a:gs pos="100000">
                  <a:schemeClr val="accent1"/>
                </a:gs>
              </a:gsLst>
              <a:lin ang="0" scaled="1"/>
              <a:tileRect/>
            </a:gra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kern="1200" cap="all" baseline="0">
          <a:solidFill>
            <a:schemeClr val="tx2"/>
          </a:solidFill>
          <a:effectLst>
            <a:reflection blurRad="12700" stA="48000" endA="300" endPos="55000" dir="5400000" sy="-90000" algn="bl" rotWithShape="0"/>
          </a:effectLst>
          <a:latin typeface="+mj-lt"/>
          <a:ea typeface="+mj-ea"/>
          <a:cs typeface="+mj-cs"/>
        </a:defRPr>
      </a:lvl1pPr>
    </p:titleStyle>
    <p:bodyStyle>
      <a:lvl1pPr marL="342900" indent="-3429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"/>
        <a:defRPr kumimoji="0" sz="3200" kern="1200">
          <a:solidFill>
            <a:schemeClr val="tx2"/>
          </a:solidFill>
          <a:latin typeface="+mn-lt"/>
          <a:ea typeface="+mn-ea"/>
          <a:cs typeface="+mn-cs"/>
        </a:defRPr>
      </a:lvl1pPr>
      <a:lvl2pPr marL="742950" indent="-28575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"/>
        <a:defRPr kumimoji="0" sz="2800" kern="1200">
          <a:solidFill>
            <a:schemeClr val="tx2"/>
          </a:solidFill>
          <a:latin typeface="+mn-lt"/>
          <a:ea typeface="+mn-ea"/>
          <a:cs typeface="+mn-cs"/>
        </a:defRPr>
      </a:lvl2pPr>
      <a:lvl3pPr marL="11430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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3pPr>
      <a:lvl4pPr marL="1600200" indent="-228600" algn="l" rtl="0" eaLnBrk="1" latinLnBrk="0" hangingPunct="1">
        <a:spcBef>
          <a:spcPct val="20000"/>
        </a:spcBef>
        <a:buClr>
          <a:schemeClr val="accent1"/>
        </a:buClr>
        <a:buSzPct val="70000"/>
        <a:buFont typeface="Wingdings 2"/>
        <a:buChar char=""/>
        <a:defRPr kumimoji="0" sz="2000" kern="1200">
          <a:solidFill>
            <a:schemeClr val="tx2"/>
          </a:solidFill>
          <a:latin typeface="+mn-lt"/>
          <a:ea typeface="+mn-ea"/>
          <a:cs typeface="+mn-cs"/>
        </a:defRPr>
      </a:lvl4pPr>
      <a:lvl5pPr marL="20574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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5pPr>
      <a:lvl6pPr marL="25146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"/>
        <a:defRPr kumimoji="0" sz="1800" kern="1200">
          <a:solidFill>
            <a:schemeClr val="tx2"/>
          </a:solidFill>
          <a:latin typeface="+mn-lt"/>
          <a:ea typeface="+mn-ea"/>
          <a:cs typeface="+mn-cs"/>
        </a:defRPr>
      </a:lvl6pPr>
      <a:lvl7pPr marL="29718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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7pPr>
      <a:lvl8pPr marL="34290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"/>
        <a:defRPr kumimoji="0" sz="1600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3886200" indent="-228600" algn="l" rtl="0" eaLnBrk="1" latinLnBrk="0" hangingPunct="1">
        <a:spcBef>
          <a:spcPct val="20000"/>
        </a:spcBef>
        <a:buClr>
          <a:schemeClr val="accent1"/>
        </a:buClr>
        <a:buSzPct val="60000"/>
        <a:buFont typeface="Wingdings 2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Title 1"/>
          <p:cNvSpPr>
            <a:spLocks noGrp="1"/>
          </p:cNvSpPr>
          <p:nvPr>
            <p:ph type="ctrTitle"/>
          </p:nvPr>
        </p:nvSpPr>
        <p:spPr>
          <a:xfrm>
            <a:off x="0" y="2130425"/>
            <a:ext cx="9144000" cy="1470025"/>
          </a:xfrm>
        </p:spPr>
        <p:txBody>
          <a:bodyPr>
            <a:normAutofit fontScale="90000"/>
          </a:bodyPr>
          <a:lstStyle/>
          <a:p>
            <a:pPr algn="ctr"/>
            <a:r>
              <a:rPr lang="en-US" sz="7200" b="1" dirty="0" smtClean="0"/>
              <a:t>Components of Fitness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2209800"/>
          </a:xfrm>
        </p:spPr>
        <p:txBody>
          <a:bodyPr rtlCol="0">
            <a:noAutofit/>
          </a:bodyPr>
          <a:lstStyle/>
          <a:p>
            <a:pPr fontAlgn="auto">
              <a:spcAft>
                <a:spcPts val="0"/>
              </a:spcAft>
              <a:buFont typeface="Arial" pitchFamily="34" charset="0"/>
              <a:buNone/>
              <a:defRPr/>
            </a:pPr>
            <a:endParaRPr lang="en-US" sz="4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5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5400" b="1" smtClean="0"/>
              <a:t>1. Cardiovascular Endurance</a:t>
            </a:r>
          </a:p>
        </p:txBody>
      </p:sp>
      <p:sp>
        <p:nvSpPr>
          <p:cNvPr id="36866" name="Content Placeholder 2"/>
          <p:cNvSpPr>
            <a:spLocks noGrp="1"/>
          </p:cNvSpPr>
          <p:nvPr>
            <p:ph idx="1"/>
          </p:nvPr>
        </p:nvSpPr>
        <p:spPr>
          <a:xfrm>
            <a:off x="457200" y="1570038"/>
            <a:ext cx="8229600" cy="4906962"/>
          </a:xfrm>
        </p:spPr>
        <p:txBody>
          <a:bodyPr/>
          <a:lstStyle/>
          <a:p>
            <a:pPr algn="ctr">
              <a:buFont typeface="Arial" charset="0"/>
              <a:buNone/>
            </a:pPr>
            <a:r>
              <a:rPr lang="en-US" i="1" smtClean="0"/>
              <a:t>How well do your heart and lungs work?</a:t>
            </a:r>
          </a:p>
        </p:txBody>
      </p:sp>
      <p:pic>
        <p:nvPicPr>
          <p:cNvPr id="36867" name="Picture 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362200"/>
            <a:ext cx="3886200" cy="448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8" name="Content Placeholder 10"/>
          <p:cNvSpPr txBox="1">
            <a:spLocks/>
          </p:cNvSpPr>
          <p:nvPr/>
        </p:nvSpPr>
        <p:spPr bwMode="auto">
          <a:xfrm>
            <a:off x="4267200" y="1828800"/>
            <a:ext cx="44196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None/>
            </a:pPr>
            <a:endParaRPr lang="en-US" sz="3200">
              <a:latin typeface="Calibri" pitchFamily="34" charset="0"/>
            </a:endParaRPr>
          </a:p>
          <a:p>
            <a:pPr marL="342900" indent="-342900">
              <a:spcBef>
                <a:spcPct val="20000"/>
              </a:spcBef>
              <a:buFont typeface="Arial" charset="0"/>
              <a:buNone/>
            </a:pPr>
            <a:endParaRPr lang="en-US" sz="3200">
              <a:latin typeface="Calibri" pitchFamily="34" charset="0"/>
            </a:endParaRPr>
          </a:p>
          <a:p>
            <a:pPr marL="342900" indent="-342900">
              <a:spcBef>
                <a:spcPct val="20000"/>
              </a:spcBef>
              <a:buFont typeface="Arial" charset="0"/>
              <a:buNone/>
            </a:pPr>
            <a:endParaRPr lang="en-US" sz="3200">
              <a:latin typeface="Calibri" pitchFamily="34" charset="0"/>
            </a:endParaRPr>
          </a:p>
          <a:p>
            <a:pPr marL="342900" indent="-342900">
              <a:spcBef>
                <a:spcPct val="20000"/>
              </a:spcBef>
              <a:buFont typeface="Arial" charset="0"/>
              <a:buNone/>
            </a:pPr>
            <a:r>
              <a:rPr lang="en-US" sz="3200">
                <a:latin typeface="Calibri" pitchFamily="34" charset="0"/>
              </a:rPr>
              <a:t>Smoking destroys lungs!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0668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6000" b="1" dirty="0"/>
              <a:t>2</a:t>
            </a:r>
            <a:r>
              <a:rPr lang="en-US" sz="6000" b="1" dirty="0" smtClean="0"/>
              <a:t>. Muscular Endurance</a:t>
            </a:r>
            <a:br>
              <a:rPr lang="en-US" sz="6000" b="1" dirty="0" smtClean="0"/>
            </a:br>
            <a:r>
              <a:rPr lang="en-US" sz="3600" i="1" dirty="0" smtClean="0"/>
              <a:t>How </a:t>
            </a:r>
            <a:r>
              <a:rPr lang="en-US" sz="3600" i="1" u="sng" dirty="0" smtClean="0"/>
              <a:t>long</a:t>
            </a:r>
            <a:r>
              <a:rPr lang="en-US" sz="3600" i="1" dirty="0" smtClean="0"/>
              <a:t> can your muscles work?</a:t>
            </a:r>
            <a:r>
              <a:rPr lang="en-US" sz="4800" i="1" dirty="0" smtClean="0"/>
              <a:t/>
            </a:r>
            <a:br>
              <a:rPr lang="en-US" sz="4800" i="1" dirty="0" smtClean="0"/>
            </a:br>
            <a:endParaRPr lang="en-US" sz="5400" b="1" dirty="0"/>
          </a:p>
        </p:txBody>
      </p:sp>
      <p:pic>
        <p:nvPicPr>
          <p:cNvPr id="3891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1650" y="1295400"/>
            <a:ext cx="8108950" cy="541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0668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6000" b="1" dirty="0"/>
              <a:t>2</a:t>
            </a:r>
            <a:r>
              <a:rPr lang="en-US" sz="6000" b="1" dirty="0" smtClean="0"/>
              <a:t>. Muscular Endurance</a:t>
            </a:r>
            <a:br>
              <a:rPr lang="en-US" sz="6000" b="1" dirty="0" smtClean="0"/>
            </a:br>
            <a:r>
              <a:rPr lang="en-US" sz="3600" i="1" dirty="0" smtClean="0"/>
              <a:t>How </a:t>
            </a:r>
            <a:r>
              <a:rPr lang="en-US" sz="3600" i="1" u="sng" dirty="0" smtClean="0"/>
              <a:t>long</a:t>
            </a:r>
            <a:r>
              <a:rPr lang="en-US" sz="3600" i="1" dirty="0" smtClean="0"/>
              <a:t> can your muscles work?</a:t>
            </a:r>
            <a:r>
              <a:rPr lang="en-US" sz="4800" i="1" dirty="0" smtClean="0"/>
              <a:t/>
            </a:r>
            <a:br>
              <a:rPr lang="en-US" sz="4800" i="1" dirty="0" smtClean="0"/>
            </a:br>
            <a:endParaRPr lang="en-US" sz="5400" b="1" dirty="0"/>
          </a:p>
        </p:txBody>
      </p:sp>
      <p:pic>
        <p:nvPicPr>
          <p:cNvPr id="4096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7650" y="1371600"/>
            <a:ext cx="8667750" cy="532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0668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6000" b="1" dirty="0"/>
              <a:t>2</a:t>
            </a:r>
            <a:r>
              <a:rPr lang="en-US" sz="6000" b="1" dirty="0" smtClean="0"/>
              <a:t>. Muscular Endurance</a:t>
            </a:r>
            <a:br>
              <a:rPr lang="en-US" sz="6000" b="1" dirty="0" smtClean="0"/>
            </a:br>
            <a:r>
              <a:rPr lang="en-US" sz="3600" i="1" dirty="0" smtClean="0"/>
              <a:t>How </a:t>
            </a:r>
            <a:r>
              <a:rPr lang="en-US" sz="3600" i="1" u="sng" dirty="0" smtClean="0"/>
              <a:t>long</a:t>
            </a:r>
            <a:r>
              <a:rPr lang="en-US" sz="3600" i="1" dirty="0" smtClean="0"/>
              <a:t> can your muscles work?</a:t>
            </a:r>
            <a:r>
              <a:rPr lang="en-US" sz="4800" i="1" dirty="0" smtClean="0"/>
              <a:t/>
            </a:r>
            <a:br>
              <a:rPr lang="en-US" sz="4800" i="1" dirty="0" smtClean="0"/>
            </a:br>
            <a:endParaRPr lang="en-US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52600"/>
            <a:ext cx="8229600" cy="4373563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en-US" smtClean="0"/>
              <a:t>There are two types of skeletal muscles:</a:t>
            </a:r>
          </a:p>
          <a:p>
            <a:pPr lvl="1">
              <a:buFont typeface="Arial" charset="0"/>
              <a:buNone/>
            </a:pPr>
            <a:r>
              <a:rPr lang="en-US" smtClean="0"/>
              <a:t>Slow twitch (Type 1)</a:t>
            </a:r>
          </a:p>
          <a:p>
            <a:pPr lvl="1">
              <a:buFont typeface="Arial" charset="0"/>
              <a:buNone/>
            </a:pPr>
            <a:r>
              <a:rPr lang="en-US" smtClean="0"/>
              <a:t>Fast twitch (Type 2)</a:t>
            </a:r>
          </a:p>
          <a:p>
            <a:pPr>
              <a:buFont typeface="Arial" charset="0"/>
              <a:buNone/>
            </a:pPr>
            <a:endParaRPr lang="en-US" smtClean="0"/>
          </a:p>
          <a:p>
            <a:pPr algn="ctr">
              <a:buFont typeface="Arial" charset="0"/>
              <a:buNone/>
            </a:pPr>
            <a:r>
              <a:rPr lang="en-US" smtClean="0"/>
              <a:t>People have some of each type, but will have more of one than another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0668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6000" b="1" dirty="0"/>
              <a:t>2</a:t>
            </a:r>
            <a:r>
              <a:rPr lang="en-US" sz="6000" b="1" dirty="0" smtClean="0"/>
              <a:t>. Muscular Endurance</a:t>
            </a:r>
            <a:br>
              <a:rPr lang="en-US" sz="6000" b="1" dirty="0" smtClean="0"/>
            </a:br>
            <a:r>
              <a:rPr lang="en-US" sz="3600" i="1" dirty="0" smtClean="0"/>
              <a:t>How </a:t>
            </a:r>
            <a:r>
              <a:rPr lang="en-US" sz="3600" i="1" u="sng" dirty="0" smtClean="0"/>
              <a:t>long</a:t>
            </a:r>
            <a:r>
              <a:rPr lang="en-US" sz="3600" i="1" dirty="0" smtClean="0"/>
              <a:t> can your muscles work?</a:t>
            </a:r>
            <a:r>
              <a:rPr lang="en-US" sz="4800" i="1" dirty="0" smtClean="0"/>
              <a:t/>
            </a:r>
            <a:br>
              <a:rPr lang="en-US" sz="4800" i="1" dirty="0" smtClean="0"/>
            </a:br>
            <a:endParaRPr lang="en-US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752600"/>
            <a:ext cx="8915400" cy="4373563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en-US" smtClean="0"/>
              <a:t>Muscular Endurance uses Slow Twitch Muscles</a:t>
            </a:r>
          </a:p>
          <a:p>
            <a:pPr>
              <a:buFont typeface="Arial" charset="0"/>
              <a:buNone/>
            </a:pPr>
            <a:endParaRPr lang="en-US" smtClean="0"/>
          </a:p>
          <a:p>
            <a:pPr>
              <a:buFont typeface="Arial" charset="0"/>
              <a:buNone/>
            </a:pPr>
            <a:r>
              <a:rPr lang="en-US" smtClean="0"/>
              <a:t>Slow Twitch Muscles…</a:t>
            </a:r>
          </a:p>
          <a:p>
            <a:pPr>
              <a:buFont typeface="Arial" charset="0"/>
              <a:buNone/>
            </a:pPr>
            <a:r>
              <a:rPr lang="en-US" smtClean="0"/>
              <a:t>	</a:t>
            </a:r>
            <a:r>
              <a:rPr lang="en-US" sz="2800" smtClean="0"/>
              <a:t>Can work for a very long time</a:t>
            </a:r>
          </a:p>
          <a:p>
            <a:pPr>
              <a:buFont typeface="Arial" charset="0"/>
              <a:buNone/>
            </a:pPr>
            <a:r>
              <a:rPr lang="en-US" sz="2800" smtClean="0"/>
              <a:t>	Work aerobically</a:t>
            </a:r>
          </a:p>
          <a:p>
            <a:pPr>
              <a:buFont typeface="Arial" charset="0"/>
              <a:buNone/>
            </a:pPr>
            <a:r>
              <a:rPr lang="en-US" sz="2800" smtClean="0"/>
              <a:t>	Can use carbohydrates, fat, or protein for energy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0668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6000" b="1" dirty="0"/>
              <a:t>2</a:t>
            </a:r>
            <a:r>
              <a:rPr lang="en-US" sz="6000" b="1" dirty="0" smtClean="0"/>
              <a:t>. Muscular Endurance</a:t>
            </a:r>
            <a:br>
              <a:rPr lang="en-US" sz="6000" b="1" dirty="0" smtClean="0"/>
            </a:br>
            <a:r>
              <a:rPr lang="en-US" sz="3600" i="1" dirty="0" smtClean="0"/>
              <a:t>How </a:t>
            </a:r>
            <a:r>
              <a:rPr lang="en-US" sz="3600" i="1" u="sng" dirty="0" smtClean="0"/>
              <a:t>long</a:t>
            </a:r>
            <a:r>
              <a:rPr lang="en-US" sz="3600" i="1" dirty="0" smtClean="0"/>
              <a:t> can your muscles work?</a:t>
            </a:r>
            <a:r>
              <a:rPr lang="en-US" sz="4800" i="1" dirty="0" smtClean="0"/>
              <a:t/>
            </a:r>
            <a:br>
              <a:rPr lang="en-US" sz="4800" i="1" dirty="0" smtClean="0"/>
            </a:br>
            <a:endParaRPr lang="en-US" sz="5400" b="1" dirty="0"/>
          </a:p>
        </p:txBody>
      </p:sp>
      <p:sp>
        <p:nvSpPr>
          <p:cNvPr id="49154" name="Content Placeholder 2"/>
          <p:cNvSpPr>
            <a:spLocks noGrp="1"/>
          </p:cNvSpPr>
          <p:nvPr>
            <p:ph idx="1"/>
          </p:nvPr>
        </p:nvSpPr>
        <p:spPr>
          <a:xfrm>
            <a:off x="228600" y="1752600"/>
            <a:ext cx="8915400" cy="4373563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en-US" smtClean="0"/>
              <a:t>Examples of Muscular Endurance…</a:t>
            </a:r>
          </a:p>
          <a:p>
            <a:pPr>
              <a:buFont typeface="Arial" charset="0"/>
              <a:buNone/>
            </a:pPr>
            <a:r>
              <a:rPr lang="en-US" sz="2800" smtClean="0"/>
              <a:t>	Running, football practice, hard labor, hiking, pushups</a:t>
            </a:r>
          </a:p>
        </p:txBody>
      </p:sp>
      <p:pic>
        <p:nvPicPr>
          <p:cNvPr id="49155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38350" y="3089275"/>
            <a:ext cx="5353050" cy="3616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8763"/>
            <a:ext cx="8229600" cy="1570037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6000" b="1" dirty="0" smtClean="0"/>
              <a:t>3. Muscular Strength</a:t>
            </a:r>
            <a:r>
              <a:rPr lang="en-US" sz="5400" b="1" dirty="0" smtClean="0"/>
              <a:t/>
            </a:r>
            <a:br>
              <a:rPr lang="en-US" sz="5400" b="1" dirty="0" smtClean="0"/>
            </a:br>
            <a:r>
              <a:rPr lang="en-US" sz="3600" i="1" dirty="0" smtClean="0"/>
              <a:t>How </a:t>
            </a:r>
            <a:r>
              <a:rPr lang="en-US" sz="3600" i="1" u="sng" dirty="0" smtClean="0"/>
              <a:t>hard</a:t>
            </a:r>
            <a:r>
              <a:rPr lang="en-US" sz="3600" i="1" dirty="0" smtClean="0"/>
              <a:t> can your muscles work?</a:t>
            </a:r>
            <a:r>
              <a:rPr lang="en-US" sz="4800" dirty="0" smtClean="0"/>
              <a:t/>
            </a:r>
            <a:br>
              <a:rPr lang="en-US" sz="4800" dirty="0" smtClean="0"/>
            </a:br>
            <a:endParaRPr lang="en-US" sz="5400" b="1" dirty="0"/>
          </a:p>
        </p:txBody>
      </p:sp>
      <p:pic>
        <p:nvPicPr>
          <p:cNvPr id="5120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981200" y="1524000"/>
            <a:ext cx="5181600" cy="518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8763"/>
            <a:ext cx="8229600" cy="1570037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6000" b="1" dirty="0" smtClean="0"/>
              <a:t>3. Muscular Strength</a:t>
            </a:r>
            <a:r>
              <a:rPr lang="en-US" sz="5400" b="1" dirty="0" smtClean="0"/>
              <a:t/>
            </a:r>
            <a:br>
              <a:rPr lang="en-US" sz="5400" b="1" dirty="0" smtClean="0"/>
            </a:br>
            <a:r>
              <a:rPr lang="en-US" sz="3600" i="1" dirty="0" smtClean="0"/>
              <a:t>How </a:t>
            </a:r>
            <a:r>
              <a:rPr lang="en-US" sz="3600" i="1" u="sng" dirty="0" smtClean="0"/>
              <a:t>hard</a:t>
            </a:r>
            <a:r>
              <a:rPr lang="en-US" sz="3600" i="1" dirty="0" smtClean="0"/>
              <a:t> can your muscles work?</a:t>
            </a:r>
            <a:r>
              <a:rPr lang="en-US" sz="4800" dirty="0" smtClean="0"/>
              <a:t/>
            </a:r>
            <a:br>
              <a:rPr lang="en-US" sz="4800" dirty="0" smtClean="0"/>
            </a:br>
            <a:endParaRPr lang="en-US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686800" cy="4221163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en-US" dirty="0" smtClean="0"/>
              <a:t>Muscular Strength uses Fast Twitch Muscles</a:t>
            </a:r>
          </a:p>
          <a:p>
            <a:pPr>
              <a:buFont typeface="Arial" charset="0"/>
              <a:buNone/>
            </a:pPr>
            <a:endParaRPr lang="en-US" dirty="0" smtClean="0"/>
          </a:p>
          <a:p>
            <a:pPr>
              <a:buFont typeface="Arial" charset="0"/>
              <a:buNone/>
            </a:pPr>
            <a:r>
              <a:rPr lang="en-US" dirty="0" smtClean="0"/>
              <a:t>Fast Twitch Muscles…</a:t>
            </a:r>
          </a:p>
          <a:p>
            <a:pPr lvl="1">
              <a:buFont typeface="Arial" charset="0"/>
              <a:buNone/>
            </a:pPr>
            <a:r>
              <a:rPr lang="en-US" dirty="0" smtClean="0"/>
              <a:t>Can only work hard for a few seconds</a:t>
            </a:r>
          </a:p>
          <a:p>
            <a:pPr lvl="1">
              <a:buFont typeface="Arial" charset="0"/>
              <a:buNone/>
            </a:pPr>
            <a:r>
              <a:rPr lang="en-US" dirty="0" smtClean="0"/>
              <a:t>Work </a:t>
            </a:r>
            <a:r>
              <a:rPr lang="en-US" dirty="0" err="1" smtClean="0"/>
              <a:t>anaerobically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58763"/>
            <a:ext cx="8229600" cy="1570037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6000" b="1" dirty="0" smtClean="0"/>
              <a:t>3. Muscular Strength</a:t>
            </a:r>
            <a:r>
              <a:rPr lang="en-US" sz="5400" b="1" dirty="0" smtClean="0"/>
              <a:t/>
            </a:r>
            <a:br>
              <a:rPr lang="en-US" sz="5400" b="1" dirty="0" smtClean="0"/>
            </a:br>
            <a:r>
              <a:rPr lang="en-US" sz="3600" i="1" dirty="0" smtClean="0"/>
              <a:t>How </a:t>
            </a:r>
            <a:r>
              <a:rPr lang="en-US" sz="3600" i="1" u="sng" dirty="0" smtClean="0"/>
              <a:t>hard</a:t>
            </a:r>
            <a:r>
              <a:rPr lang="en-US" sz="3600" i="1" dirty="0" smtClean="0"/>
              <a:t> can your muscles work?</a:t>
            </a:r>
            <a:r>
              <a:rPr lang="en-US" sz="4800" dirty="0" smtClean="0"/>
              <a:t/>
            </a:r>
            <a:br>
              <a:rPr lang="en-US" sz="4800" dirty="0" smtClean="0"/>
            </a:br>
            <a:endParaRPr lang="en-US" sz="5400" b="1" dirty="0"/>
          </a:p>
        </p:txBody>
      </p:sp>
      <p:sp>
        <p:nvSpPr>
          <p:cNvPr id="55298" name="Content Placeholder 2"/>
          <p:cNvSpPr>
            <a:spLocks noGrp="1"/>
          </p:cNvSpPr>
          <p:nvPr>
            <p:ph idx="1"/>
          </p:nvPr>
        </p:nvSpPr>
        <p:spPr>
          <a:xfrm>
            <a:off x="457200" y="1905000"/>
            <a:ext cx="8686800" cy="4221163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en-US" smtClean="0"/>
              <a:t>Examples of Muscular Strength:</a:t>
            </a:r>
          </a:p>
          <a:p>
            <a:pPr lvl="1"/>
            <a:r>
              <a:rPr lang="en-US" smtClean="0"/>
              <a:t>Weight lifting</a:t>
            </a:r>
          </a:p>
          <a:p>
            <a:pPr lvl="1"/>
            <a:r>
              <a:rPr lang="en-US" smtClean="0"/>
              <a:t>High jumping</a:t>
            </a:r>
          </a:p>
          <a:p>
            <a:pPr lvl="1"/>
            <a:r>
              <a:rPr lang="en-US" smtClean="0"/>
              <a:t>Arm wrestling</a:t>
            </a:r>
          </a:p>
          <a:p>
            <a:pPr lvl="1"/>
            <a:r>
              <a:rPr lang="en-US" smtClean="0"/>
              <a:t>Serving a</a:t>
            </a:r>
          </a:p>
          <a:p>
            <a:pPr lvl="1">
              <a:buFont typeface="Arial" charset="0"/>
              <a:buNone/>
            </a:pPr>
            <a:r>
              <a:rPr lang="en-US" smtClean="0"/>
              <a:t>	volleyball</a:t>
            </a:r>
          </a:p>
        </p:txBody>
      </p:sp>
      <p:pic>
        <p:nvPicPr>
          <p:cNvPr id="55299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62400" y="2895600"/>
            <a:ext cx="48768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6000" b="1" dirty="0" smtClean="0"/>
              <a:t>4. Flexibility</a:t>
            </a:r>
            <a:r>
              <a:rPr lang="en-US" sz="5400" b="1" dirty="0" smtClean="0"/>
              <a:t/>
            </a:r>
            <a:br>
              <a:rPr lang="en-US" sz="5400" b="1" dirty="0" smtClean="0"/>
            </a:br>
            <a:r>
              <a:rPr lang="en-US" sz="3600" i="1" dirty="0" smtClean="0"/>
              <a:t>Can you use your joints’ full Range of Motion?</a:t>
            </a:r>
            <a:r>
              <a:rPr lang="en-US" sz="4800" i="1" dirty="0" smtClean="0"/>
              <a:t/>
            </a:r>
            <a:br>
              <a:rPr lang="en-US" sz="4800" i="1" dirty="0" smtClean="0"/>
            </a:br>
            <a:endParaRPr lang="en-US" sz="5400" b="1" dirty="0"/>
          </a:p>
        </p:txBody>
      </p:sp>
      <p:pic>
        <p:nvPicPr>
          <p:cNvPr id="573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0" y="1600200"/>
            <a:ext cx="7620000" cy="481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1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smtClean="0"/>
              <a:t>Components of Fitness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Cardiovascular Endurance</a:t>
            </a:r>
          </a:p>
          <a:p>
            <a:r>
              <a:rPr lang="en-US" smtClean="0"/>
              <a:t>Muscular Endurance</a:t>
            </a:r>
          </a:p>
          <a:p>
            <a:r>
              <a:rPr lang="en-US" smtClean="0"/>
              <a:t>Muscular Strength</a:t>
            </a:r>
          </a:p>
          <a:p>
            <a:r>
              <a:rPr lang="en-US" smtClean="0"/>
              <a:t>Flexibility</a:t>
            </a:r>
          </a:p>
          <a:p>
            <a:r>
              <a:rPr lang="en-US" smtClean="0"/>
              <a:t>Body Composition</a:t>
            </a:r>
          </a:p>
          <a:p>
            <a:endParaRPr lang="en-US" smtClean="0"/>
          </a:p>
          <a:p>
            <a:pPr algn="ctr">
              <a:buFont typeface="Arial" charset="0"/>
              <a:buNone/>
            </a:pPr>
            <a:r>
              <a:rPr lang="en-US" i="1" smtClean="0"/>
              <a:t>Each is a vital aspect of personal fitness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20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6000" b="1" dirty="0" smtClean="0"/>
              <a:t>4. Flexibility</a:t>
            </a:r>
            <a:r>
              <a:rPr lang="en-US" sz="5400" b="1" dirty="0" smtClean="0"/>
              <a:t/>
            </a:r>
            <a:br>
              <a:rPr lang="en-US" sz="5400" b="1" dirty="0" smtClean="0"/>
            </a:br>
            <a:r>
              <a:rPr lang="en-US" sz="3600" i="1" dirty="0" smtClean="0"/>
              <a:t>Can you use your joints’ full Range of Motion?</a:t>
            </a:r>
            <a:r>
              <a:rPr lang="en-US" sz="4800" i="1" dirty="0" smtClean="0"/>
              <a:t/>
            </a:r>
            <a:br>
              <a:rPr lang="en-US" sz="4800" i="1" dirty="0" smtClean="0"/>
            </a:br>
            <a:endParaRPr lang="en-US" sz="5400" b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981200"/>
            <a:ext cx="9144000" cy="4144963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en-US" dirty="0" smtClean="0"/>
              <a:t>Range of </a:t>
            </a:r>
            <a:r>
              <a:rPr lang="en-US" smtClean="0"/>
              <a:t>Motion “ROM”</a:t>
            </a:r>
            <a:endParaRPr lang="en-US" dirty="0" smtClean="0"/>
          </a:p>
          <a:p>
            <a:pPr>
              <a:buFont typeface="Arial" charset="0"/>
              <a:buNone/>
            </a:pPr>
            <a:r>
              <a:rPr lang="en-US" dirty="0" smtClean="0"/>
              <a:t>	How far can you move a joint?</a:t>
            </a:r>
          </a:p>
          <a:p>
            <a:pPr>
              <a:buFont typeface="Arial" charset="0"/>
              <a:buNone/>
            </a:pPr>
            <a:r>
              <a:rPr lang="en-US" dirty="0" smtClean="0"/>
              <a:t>	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6000" b="1" dirty="0" smtClean="0"/>
              <a:t>4. Flexibility</a:t>
            </a:r>
            <a:r>
              <a:rPr lang="en-US" sz="5400" b="1" dirty="0" smtClean="0"/>
              <a:t/>
            </a:r>
            <a:br>
              <a:rPr lang="en-US" sz="5400" b="1" dirty="0" smtClean="0"/>
            </a:br>
            <a:r>
              <a:rPr lang="en-US" sz="3600" i="1" dirty="0" smtClean="0"/>
              <a:t>Can you use your joints’ full Range of Motion?</a:t>
            </a:r>
            <a:r>
              <a:rPr lang="en-US" sz="4800" i="1" dirty="0" smtClean="0"/>
              <a:t/>
            </a:r>
            <a:br>
              <a:rPr lang="en-US" sz="4800" i="1" dirty="0" smtClean="0"/>
            </a:br>
            <a:endParaRPr lang="en-US" sz="5400" b="1" dirty="0"/>
          </a:p>
        </p:txBody>
      </p:sp>
      <p:pic>
        <p:nvPicPr>
          <p:cNvPr id="6144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" y="1447800"/>
            <a:ext cx="8915400" cy="5295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6000" b="1" dirty="0" smtClean="0"/>
              <a:t>4. Flexibility</a:t>
            </a:r>
            <a:r>
              <a:rPr lang="en-US" sz="5400" b="1" dirty="0" smtClean="0"/>
              <a:t/>
            </a:r>
            <a:br>
              <a:rPr lang="en-US" sz="5400" b="1" dirty="0" smtClean="0"/>
            </a:br>
            <a:r>
              <a:rPr lang="en-US" sz="3600" i="1" dirty="0" smtClean="0"/>
              <a:t>Can you use your joints’ full Range of Motion?</a:t>
            </a:r>
            <a:r>
              <a:rPr lang="en-US" sz="4800" i="1" dirty="0" smtClean="0"/>
              <a:t/>
            </a:r>
            <a:br>
              <a:rPr lang="en-US" sz="4800" i="1" dirty="0" smtClean="0"/>
            </a:br>
            <a:endParaRPr lang="en-US" sz="5400" b="1" dirty="0"/>
          </a:p>
        </p:txBody>
      </p:sp>
      <p:pic>
        <p:nvPicPr>
          <p:cNvPr id="6349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309688" y="1890713"/>
            <a:ext cx="6538912" cy="4433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6000" b="1" dirty="0" smtClean="0"/>
              <a:t>4. Flexibility</a:t>
            </a:r>
            <a:r>
              <a:rPr lang="en-US" sz="5400" b="1" dirty="0" smtClean="0"/>
              <a:t/>
            </a:r>
            <a:br>
              <a:rPr lang="en-US" sz="5400" b="1" dirty="0" smtClean="0"/>
            </a:br>
            <a:r>
              <a:rPr lang="en-US" sz="3600" i="1" dirty="0" smtClean="0"/>
              <a:t>Can you use your joints’ full Range of Motion?</a:t>
            </a:r>
            <a:r>
              <a:rPr lang="en-US" sz="4800" i="1" dirty="0" smtClean="0"/>
              <a:t/>
            </a:r>
            <a:br>
              <a:rPr lang="en-US" sz="4800" i="1" dirty="0" smtClean="0"/>
            </a:br>
            <a:endParaRPr lang="en-US" sz="5400" b="1" dirty="0"/>
          </a:p>
        </p:txBody>
      </p:sp>
      <p:pic>
        <p:nvPicPr>
          <p:cNvPr id="6553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057400" y="1600200"/>
            <a:ext cx="4800600" cy="5172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6000" b="1" dirty="0" smtClean="0"/>
              <a:t>4. Flexibility</a:t>
            </a:r>
            <a:r>
              <a:rPr lang="en-US" sz="5400" b="1" dirty="0" smtClean="0"/>
              <a:t/>
            </a:r>
            <a:br>
              <a:rPr lang="en-US" sz="5400" b="1" dirty="0" smtClean="0"/>
            </a:br>
            <a:r>
              <a:rPr lang="en-US" sz="3600" i="1" dirty="0" smtClean="0"/>
              <a:t>Can you use your joints’ full Range of Motion?</a:t>
            </a:r>
            <a:r>
              <a:rPr lang="en-US" sz="4800" i="1" dirty="0" smtClean="0"/>
              <a:t/>
            </a:r>
            <a:br>
              <a:rPr lang="en-US" sz="4800" i="1" dirty="0" smtClean="0"/>
            </a:br>
            <a:endParaRPr lang="en-US" sz="5400" b="1" dirty="0"/>
          </a:p>
        </p:txBody>
      </p:sp>
      <p:pic>
        <p:nvPicPr>
          <p:cNvPr id="6758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743200" y="1371600"/>
            <a:ext cx="3657600" cy="538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6000" b="1" dirty="0" smtClean="0"/>
              <a:t>5. Body Composition</a:t>
            </a:r>
            <a:r>
              <a:rPr lang="en-US" sz="5400" b="1" dirty="0" smtClean="0"/>
              <a:t/>
            </a:r>
            <a:br>
              <a:rPr lang="en-US" sz="5400" b="1" dirty="0" smtClean="0"/>
            </a:br>
            <a:r>
              <a:rPr lang="en-US" sz="3600" i="1" dirty="0" smtClean="0"/>
              <a:t>Do you have a healthy percentage of body fat?</a:t>
            </a:r>
            <a:r>
              <a:rPr lang="en-US" sz="4800" i="1" dirty="0" smtClean="0"/>
              <a:t/>
            </a:r>
            <a:br>
              <a:rPr lang="en-US" sz="4800" i="1" dirty="0" smtClean="0"/>
            </a:br>
            <a:endParaRPr lang="en-US" sz="5400" b="1" dirty="0"/>
          </a:p>
        </p:txBody>
      </p:sp>
      <p:pic>
        <p:nvPicPr>
          <p:cNvPr id="12290" name="Picture 2" descr="http://www.inspire-fitness.com.au/blog/wp-content/uploads/2012/05/body-composition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1905000"/>
            <a:ext cx="6132016" cy="458152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6000" b="1" dirty="0" smtClean="0"/>
              <a:t>5. Body Composition</a:t>
            </a:r>
            <a:r>
              <a:rPr lang="en-US" sz="5400" b="1" dirty="0" smtClean="0"/>
              <a:t/>
            </a:r>
            <a:br>
              <a:rPr lang="en-US" sz="5400" b="1" dirty="0" smtClean="0"/>
            </a:br>
            <a:r>
              <a:rPr lang="en-US" sz="3600" i="1" dirty="0" smtClean="0"/>
              <a:t>Do you have a healthy percentage of body fat?</a:t>
            </a:r>
            <a:r>
              <a:rPr lang="en-US" sz="4800" i="1" dirty="0" smtClean="0"/>
              <a:t/>
            </a:r>
            <a:br>
              <a:rPr lang="en-US" sz="4800" i="1" dirty="0" smtClean="0"/>
            </a:br>
            <a:endParaRPr lang="en-US" sz="5400" b="1" dirty="0"/>
          </a:p>
        </p:txBody>
      </p:sp>
      <p:sp>
        <p:nvSpPr>
          <p:cNvPr id="71682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5257800"/>
          </a:xfrm>
        </p:spPr>
        <p:txBody>
          <a:bodyPr>
            <a:normAutofit/>
          </a:bodyPr>
          <a:lstStyle/>
          <a:p>
            <a:pPr>
              <a:buFont typeface="Arial" charset="0"/>
              <a:buNone/>
            </a:pPr>
            <a:r>
              <a:rPr lang="en-US" dirty="0" smtClean="0"/>
              <a:t>Body Composition is measured as…</a:t>
            </a:r>
          </a:p>
          <a:p>
            <a:pPr lvl="1">
              <a:buFont typeface="Arial" charset="0"/>
              <a:buNone/>
            </a:pPr>
            <a:r>
              <a:rPr lang="en-US" dirty="0" smtClean="0"/>
              <a:t>BMI: Body mass index assesses your body weight relative to height. It's a useful, indirect measure of body composition because it correlates highly with body fat in most people.</a:t>
            </a:r>
          </a:p>
          <a:p>
            <a:pPr lvl="1">
              <a:buFont typeface="Arial" charset="0"/>
              <a:buNone/>
            </a:pPr>
            <a:r>
              <a:rPr lang="en-US" dirty="0" smtClean="0">
                <a:solidFill>
                  <a:srgbClr val="0070C0"/>
                </a:solidFill>
              </a:rPr>
              <a:t>*Why can it be inaccurate sometimes? </a:t>
            </a:r>
          </a:p>
          <a:p>
            <a:pPr lvl="1">
              <a:buFont typeface="Arial" charset="0"/>
              <a:buNone/>
            </a:pPr>
            <a:endParaRPr lang="en-US" dirty="0" smtClean="0"/>
          </a:p>
          <a:p>
            <a:pPr lvl="1">
              <a:buFont typeface="Arial" charset="0"/>
              <a:buNone/>
            </a:pPr>
            <a:r>
              <a:rPr lang="en-US" dirty="0" smtClean="0"/>
              <a:t>Body </a:t>
            </a:r>
            <a:r>
              <a:rPr lang="en-US" smtClean="0"/>
              <a:t>Percent Fat</a:t>
            </a:r>
            <a:endParaRPr lang="en-US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 rtlCol="0">
            <a:normAutofit fontScale="90000"/>
          </a:bodyPr>
          <a:lstStyle/>
          <a:p>
            <a:pPr fontAlgn="auto">
              <a:spcAft>
                <a:spcPts val="0"/>
              </a:spcAft>
              <a:defRPr/>
            </a:pPr>
            <a:r>
              <a:rPr lang="en-US" sz="6000" b="1" dirty="0" smtClean="0"/>
              <a:t>5. Body Composition</a:t>
            </a:r>
            <a:r>
              <a:rPr lang="en-US" sz="5400" b="1" dirty="0" smtClean="0"/>
              <a:t/>
            </a:r>
            <a:br>
              <a:rPr lang="en-US" sz="5400" b="1" dirty="0" smtClean="0"/>
            </a:br>
            <a:r>
              <a:rPr lang="en-US" sz="3600" i="1" dirty="0" smtClean="0"/>
              <a:t>Do you have a healthy percentage of body fat?</a:t>
            </a:r>
            <a:r>
              <a:rPr lang="en-US" sz="4800" i="1" dirty="0" smtClean="0"/>
              <a:t/>
            </a:r>
            <a:br>
              <a:rPr lang="en-US" sz="4800" i="1" dirty="0" smtClean="0"/>
            </a:br>
            <a:endParaRPr lang="en-US" sz="5400" b="1" dirty="0"/>
          </a:p>
        </p:txBody>
      </p:sp>
      <p:sp>
        <p:nvSpPr>
          <p:cNvPr id="73730" name="Content Placeholder 2"/>
          <p:cNvSpPr>
            <a:spLocks noGrp="1"/>
          </p:cNvSpPr>
          <p:nvPr>
            <p:ph idx="1"/>
          </p:nvPr>
        </p:nvSpPr>
        <p:spPr>
          <a:xfrm>
            <a:off x="457200" y="5791200"/>
            <a:ext cx="8229600" cy="1066800"/>
          </a:xfrm>
        </p:spPr>
        <p:txBody>
          <a:bodyPr/>
          <a:lstStyle/>
          <a:p>
            <a:pPr algn="ctr">
              <a:buFont typeface="Arial" charset="0"/>
              <a:buNone/>
            </a:pPr>
            <a:r>
              <a:rPr lang="en-US" smtClean="0"/>
              <a:t>Air displacement body composition test</a:t>
            </a:r>
          </a:p>
        </p:txBody>
      </p:sp>
      <p:pic>
        <p:nvPicPr>
          <p:cNvPr id="73731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666875" y="1490663"/>
            <a:ext cx="5810250" cy="387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itle 1"/>
          <p:cNvSpPr>
            <a:spLocks noGrp="1"/>
          </p:cNvSpPr>
          <p:nvPr>
            <p:ph type="ctrTitle" idx="4294967295"/>
          </p:nvPr>
        </p:nvSpPr>
        <p:spPr>
          <a:xfrm>
            <a:off x="0" y="2130425"/>
            <a:ext cx="9144000" cy="1470025"/>
          </a:xfrm>
        </p:spPr>
        <p:txBody>
          <a:bodyPr/>
          <a:lstStyle/>
          <a:p>
            <a:r>
              <a:rPr lang="en-US" sz="7200" b="1"/>
              <a:t>FITT Principle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en-US" b="1"/>
              <a:t>FITT Principle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1600200"/>
            <a:ext cx="8229600" cy="4525963"/>
          </a:xfrm>
        </p:spPr>
        <p:txBody>
          <a:bodyPr/>
          <a:lstStyle/>
          <a:p>
            <a:pPr>
              <a:buFontTx/>
              <a:buNone/>
            </a:pPr>
            <a:r>
              <a:rPr lang="en-US"/>
              <a:t>F		Frequency		How often you work out</a:t>
            </a:r>
          </a:p>
          <a:p>
            <a:pPr>
              <a:buFontTx/>
              <a:buNone/>
            </a:pPr>
            <a:r>
              <a:rPr lang="en-US"/>
              <a:t>I		Intensity		Heart rate</a:t>
            </a:r>
          </a:p>
          <a:p>
            <a:pPr>
              <a:buFontTx/>
              <a:buNone/>
            </a:pPr>
            <a:r>
              <a:rPr lang="en-US"/>
              <a:t>T		Time			Duration of exercise</a:t>
            </a:r>
          </a:p>
          <a:p>
            <a:pPr>
              <a:buFontTx/>
              <a:buNone/>
            </a:pPr>
            <a:r>
              <a:rPr lang="en-US"/>
              <a:t>T		Type			Aerobic/anaerobic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1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914400" y="1851025"/>
            <a:ext cx="7429500" cy="5006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29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5400" b="1" smtClean="0"/>
              <a:t>1. Cardiovascular Endurance</a:t>
            </a:r>
          </a:p>
        </p:txBody>
      </p:sp>
      <p:sp>
        <p:nvSpPr>
          <p:cNvPr id="22530" name="Content Placeholder 2"/>
          <p:cNvSpPr>
            <a:spLocks noGrp="1"/>
          </p:cNvSpPr>
          <p:nvPr>
            <p:ph idx="1"/>
          </p:nvPr>
        </p:nvSpPr>
        <p:spPr>
          <a:xfrm>
            <a:off x="457200" y="1874838"/>
            <a:ext cx="8229600" cy="4906962"/>
          </a:xfrm>
        </p:spPr>
        <p:txBody>
          <a:bodyPr/>
          <a:lstStyle/>
          <a:p>
            <a:pPr algn="ctr">
              <a:buFont typeface="Arial" charset="0"/>
              <a:buNone/>
            </a:pPr>
            <a:r>
              <a:rPr lang="en-US" i="1" smtClean="0"/>
              <a:t>How well do your heart and lungs work?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Title 1"/>
          <p:cNvSpPr>
            <a:spLocks noGrp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en-US" b="1"/>
              <a:t>Attaining Lifetime Fitness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4294967295"/>
          </p:nvPr>
        </p:nvSpPr>
        <p:spPr>
          <a:xfrm>
            <a:off x="0" y="1600200"/>
            <a:ext cx="8229600" cy="4525963"/>
          </a:xfrm>
        </p:spPr>
        <p:txBody>
          <a:bodyPr/>
          <a:lstStyle/>
          <a:p>
            <a:pPr marL="514350" indent="-514350">
              <a:buFont typeface="Calibri" pitchFamily="34" charset="0"/>
              <a:buAutoNum type="arabicPeriod"/>
            </a:pPr>
            <a:r>
              <a:rPr lang="en-US"/>
              <a:t>Exercising and doing physical activity</a:t>
            </a:r>
          </a:p>
          <a:p>
            <a:pPr marL="514350" indent="-514350">
              <a:buFont typeface="Calibri" pitchFamily="34" charset="0"/>
              <a:buAutoNum type="arabicPeriod"/>
            </a:pPr>
            <a:r>
              <a:rPr lang="en-US"/>
              <a:t>Getting fit</a:t>
            </a:r>
          </a:p>
          <a:p>
            <a:pPr marL="514350" indent="-514350">
              <a:buFont typeface="Calibri" pitchFamily="34" charset="0"/>
              <a:buAutoNum type="arabicPeriod"/>
            </a:pPr>
            <a:r>
              <a:rPr lang="en-US"/>
              <a:t>Self-assessment</a:t>
            </a:r>
          </a:p>
          <a:p>
            <a:pPr marL="514350" indent="-514350">
              <a:buFont typeface="Calibri" pitchFamily="34" charset="0"/>
              <a:buAutoNum type="arabicPeriod"/>
            </a:pPr>
            <a:r>
              <a:rPr lang="en-US"/>
              <a:t>Setting fitness goals</a:t>
            </a:r>
          </a:p>
          <a:p>
            <a:pPr marL="514350" indent="-514350">
              <a:buFont typeface="Calibri" pitchFamily="34" charset="0"/>
              <a:buAutoNum type="arabicPeriod"/>
            </a:pPr>
            <a:r>
              <a:rPr lang="en-US"/>
              <a:t>Lifetime physical activity</a:t>
            </a:r>
          </a:p>
          <a:p>
            <a:pPr marL="514350" indent="-514350">
              <a:buFont typeface="Calibri" pitchFamily="34" charset="0"/>
              <a:buAutoNum type="arabicPeriod"/>
            </a:pPr>
            <a:r>
              <a:rPr lang="en-US"/>
              <a:t>Lifetime fitness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80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1779588"/>
            <a:ext cx="3733800" cy="5078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77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5400" b="1" smtClean="0"/>
              <a:t>1. Cardiovascular Endurance</a:t>
            </a:r>
          </a:p>
        </p:txBody>
      </p:sp>
      <p:sp>
        <p:nvSpPr>
          <p:cNvPr id="24578" name="Content Placeholder 2"/>
          <p:cNvSpPr>
            <a:spLocks noGrp="1"/>
          </p:cNvSpPr>
          <p:nvPr>
            <p:ph sz="half" idx="1"/>
          </p:nvPr>
        </p:nvSpPr>
        <p:spPr>
          <a:xfrm>
            <a:off x="0" y="1752600"/>
            <a:ext cx="9144000" cy="914400"/>
          </a:xfrm>
        </p:spPr>
        <p:txBody>
          <a:bodyPr/>
          <a:lstStyle/>
          <a:p>
            <a:pPr algn="ctr">
              <a:buFont typeface="Arial" charset="0"/>
              <a:buNone/>
            </a:pPr>
            <a:r>
              <a:rPr lang="en-US" sz="3200" i="1" smtClean="0"/>
              <a:t>How well do your heart and lungs work?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3962400" y="2362200"/>
            <a:ext cx="4724400" cy="4724400"/>
          </a:xfrm>
        </p:spPr>
        <p:txBody>
          <a:bodyPr/>
          <a:lstStyle/>
          <a:p>
            <a:r>
              <a:rPr lang="en-US" smtClean="0"/>
              <a:t>Cardiovascular System</a:t>
            </a:r>
          </a:p>
          <a:p>
            <a:pPr lvl="1"/>
            <a:r>
              <a:rPr lang="en-US" smtClean="0"/>
              <a:t>Pumps blood and carries oxygen throughout your body</a:t>
            </a:r>
          </a:p>
          <a:p>
            <a:pPr lvl="1"/>
            <a:r>
              <a:rPr lang="en-US" smtClean="0"/>
              <a:t>Comprised of:</a:t>
            </a:r>
          </a:p>
          <a:p>
            <a:pPr lvl="2"/>
            <a:r>
              <a:rPr lang="en-US" smtClean="0"/>
              <a:t>The heart</a:t>
            </a:r>
          </a:p>
          <a:p>
            <a:pPr lvl="2"/>
            <a:r>
              <a:rPr lang="en-US" smtClean="0"/>
              <a:t>The lungs</a:t>
            </a:r>
          </a:p>
          <a:p>
            <a:pPr lvl="2"/>
            <a:r>
              <a:rPr lang="en-US" smtClean="0"/>
              <a:t>Blood vessels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5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5400" b="1" smtClean="0"/>
              <a:t>1. Cardiovascular Endurance</a:t>
            </a:r>
          </a:p>
        </p:txBody>
      </p:sp>
      <p:sp>
        <p:nvSpPr>
          <p:cNvPr id="26626" name="Content Placeholder 2"/>
          <p:cNvSpPr>
            <a:spLocks noGrp="1"/>
          </p:cNvSpPr>
          <p:nvPr>
            <p:ph sz="half" idx="1"/>
          </p:nvPr>
        </p:nvSpPr>
        <p:spPr>
          <a:xfrm>
            <a:off x="0" y="1524000"/>
            <a:ext cx="9144000" cy="914400"/>
          </a:xfrm>
        </p:spPr>
        <p:txBody>
          <a:bodyPr>
            <a:normAutofit fontScale="92500"/>
          </a:bodyPr>
          <a:lstStyle/>
          <a:p>
            <a:pPr algn="ctr">
              <a:buFont typeface="Arial" charset="0"/>
              <a:buNone/>
            </a:pPr>
            <a:r>
              <a:rPr lang="en-US" sz="3200" i="1" smtClean="0"/>
              <a:t>How well do your heart and lungs work?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4267200" y="2209800"/>
            <a:ext cx="4419600" cy="4724400"/>
          </a:xfrm>
        </p:spPr>
        <p:txBody>
          <a:bodyPr>
            <a:normAutofit fontScale="92500"/>
          </a:bodyPr>
          <a:lstStyle/>
          <a:p>
            <a:pPr>
              <a:buFont typeface="Arial" charset="0"/>
              <a:buNone/>
            </a:pPr>
            <a:r>
              <a:rPr lang="en-US" dirty="0" smtClean="0"/>
              <a:t>Blood vessels carry blood</a:t>
            </a:r>
          </a:p>
          <a:p>
            <a:pPr marL="914400" lvl="1" indent="-457200">
              <a:buFont typeface="Arial" charset="0"/>
              <a:buNone/>
            </a:pPr>
            <a:r>
              <a:rPr lang="en-US" sz="2800" dirty="0" smtClean="0"/>
              <a:t>Arteries	   from the heart</a:t>
            </a:r>
          </a:p>
          <a:p>
            <a:pPr marL="914400" lvl="1" indent="-457200">
              <a:buFont typeface="Arial" charset="0"/>
              <a:buNone/>
            </a:pPr>
            <a:r>
              <a:rPr lang="en-US" sz="2800" dirty="0" smtClean="0"/>
              <a:t>Veins	   to the heart</a:t>
            </a:r>
          </a:p>
          <a:p>
            <a:pPr>
              <a:buFont typeface="Arial" charset="0"/>
              <a:buNone/>
            </a:pPr>
            <a:endParaRPr lang="en-US" dirty="0" smtClean="0"/>
          </a:p>
          <a:p>
            <a:pPr>
              <a:buFont typeface="Arial" charset="0"/>
              <a:buNone/>
            </a:pPr>
            <a:r>
              <a:rPr lang="en-US" dirty="0" smtClean="0"/>
              <a:t>The heart has four chambers</a:t>
            </a:r>
          </a:p>
          <a:p>
            <a:pPr>
              <a:buFont typeface="Arial" charset="0"/>
              <a:buNone/>
            </a:pPr>
            <a:r>
              <a:rPr lang="en-US" dirty="0" smtClean="0"/>
              <a:t>	2 Atrium</a:t>
            </a:r>
          </a:p>
          <a:p>
            <a:pPr>
              <a:buFont typeface="Arial" charset="0"/>
              <a:buNone/>
            </a:pPr>
            <a:r>
              <a:rPr lang="en-US" dirty="0" smtClean="0"/>
              <a:t>	2 Ventricles</a:t>
            </a:r>
          </a:p>
          <a:p>
            <a:pPr>
              <a:buFont typeface="Arial" charset="0"/>
              <a:buNone/>
            </a:pPr>
            <a:endParaRPr lang="en-US" dirty="0" smtClean="0"/>
          </a:p>
          <a:p>
            <a:pPr>
              <a:buFont typeface="Arial" charset="0"/>
              <a:buNone/>
            </a:pPr>
            <a:r>
              <a:rPr lang="en-US" dirty="0" smtClean="0"/>
              <a:t>Valves prevent backflow</a:t>
            </a:r>
          </a:p>
        </p:txBody>
      </p:sp>
      <p:pic>
        <p:nvPicPr>
          <p:cNvPr id="26628" name="Picture 2"/>
          <p:cNvPicPr>
            <a:picLocks noChangeAspect="1" noChangeArrowheads="1"/>
          </p:cNvPicPr>
          <p:nvPr/>
        </p:nvPicPr>
        <p:blipFill>
          <a:blip r:embed="rId3" cstate="print"/>
          <a:srcRect l="9091" r="9091"/>
          <a:stretch>
            <a:fillRect/>
          </a:stretch>
        </p:blipFill>
        <p:spPr bwMode="auto">
          <a:xfrm>
            <a:off x="0" y="2133600"/>
            <a:ext cx="41148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73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7938"/>
            <a:ext cx="9144000" cy="6243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0" y="6096000"/>
            <a:ext cx="9144000" cy="884238"/>
          </a:xfrm>
        </p:spPr>
        <p:txBody>
          <a:bodyPr rtlCol="0">
            <a:normAutofit/>
          </a:bodyPr>
          <a:lstStyle/>
          <a:p>
            <a:pPr algn="ctr" fontAlgn="auto">
              <a:spcAft>
                <a:spcPts val="0"/>
              </a:spcAft>
              <a:defRPr/>
            </a:pPr>
            <a:r>
              <a:rPr lang="en-US" sz="2800" dirty="0" smtClean="0"/>
              <a:t>Human heart being prepared for transplant</a:t>
            </a:r>
            <a:endParaRPr 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1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5400" b="1" smtClean="0"/>
              <a:t>1. Cardiovascular Endurance</a:t>
            </a:r>
          </a:p>
        </p:txBody>
      </p:sp>
      <p:sp>
        <p:nvSpPr>
          <p:cNvPr id="30722" name="Content Placeholder 2"/>
          <p:cNvSpPr>
            <a:spLocks noGrp="1"/>
          </p:cNvSpPr>
          <p:nvPr>
            <p:ph sz="half" idx="1"/>
          </p:nvPr>
        </p:nvSpPr>
        <p:spPr>
          <a:xfrm>
            <a:off x="0" y="1600200"/>
            <a:ext cx="9144000" cy="914400"/>
          </a:xfrm>
        </p:spPr>
        <p:txBody>
          <a:bodyPr/>
          <a:lstStyle/>
          <a:p>
            <a:pPr algn="ctr">
              <a:buFont typeface="Arial" charset="0"/>
              <a:buNone/>
            </a:pPr>
            <a:r>
              <a:rPr lang="en-US" sz="3200" i="1" smtClean="0"/>
              <a:t>How well do your heart and lungs work?</a:t>
            </a:r>
          </a:p>
        </p:txBody>
      </p:sp>
      <p:sp>
        <p:nvSpPr>
          <p:cNvPr id="11" name="Content Placeholder 10"/>
          <p:cNvSpPr>
            <a:spLocks noGrp="1"/>
          </p:cNvSpPr>
          <p:nvPr>
            <p:ph sz="half" idx="2"/>
          </p:nvPr>
        </p:nvSpPr>
        <p:spPr>
          <a:xfrm>
            <a:off x="4267200" y="2362200"/>
            <a:ext cx="4419600" cy="4724400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en-US" smtClean="0"/>
              <a:t>Lungs oxygenate the blood</a:t>
            </a:r>
          </a:p>
          <a:p>
            <a:pPr>
              <a:buFont typeface="Arial" charset="0"/>
              <a:buNone/>
            </a:pPr>
            <a:endParaRPr lang="en-US" smtClean="0"/>
          </a:p>
          <a:p>
            <a:pPr>
              <a:buFont typeface="Arial" charset="0"/>
              <a:buNone/>
            </a:pPr>
            <a:r>
              <a:rPr lang="en-US" smtClean="0"/>
              <a:t>They are elastic bags that are pumped by the diaphragm</a:t>
            </a:r>
          </a:p>
        </p:txBody>
      </p:sp>
      <p:pic>
        <p:nvPicPr>
          <p:cNvPr id="30724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2400300"/>
            <a:ext cx="3810000" cy="2857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69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5400" b="1" smtClean="0"/>
              <a:t>1. Cardiovascular Endurance</a:t>
            </a:r>
          </a:p>
        </p:txBody>
      </p:sp>
      <p:sp>
        <p:nvSpPr>
          <p:cNvPr id="32770" name="Content Placeholder 2"/>
          <p:cNvSpPr>
            <a:spLocks noGrp="1"/>
          </p:cNvSpPr>
          <p:nvPr>
            <p:ph idx="1"/>
          </p:nvPr>
        </p:nvSpPr>
        <p:spPr>
          <a:xfrm>
            <a:off x="457200" y="1570038"/>
            <a:ext cx="8229600" cy="4906962"/>
          </a:xfrm>
        </p:spPr>
        <p:txBody>
          <a:bodyPr/>
          <a:lstStyle/>
          <a:p>
            <a:pPr algn="ctr">
              <a:buFont typeface="Arial" charset="0"/>
              <a:buNone/>
            </a:pPr>
            <a:r>
              <a:rPr lang="en-US" i="1" smtClean="0"/>
              <a:t>How well do your heart and lungs work?</a:t>
            </a:r>
          </a:p>
        </p:txBody>
      </p:sp>
      <p:sp>
        <p:nvSpPr>
          <p:cNvPr id="11" name="Content Placeholder 10"/>
          <p:cNvSpPr txBox="1">
            <a:spLocks/>
          </p:cNvSpPr>
          <p:nvPr/>
        </p:nvSpPr>
        <p:spPr bwMode="auto">
          <a:xfrm>
            <a:off x="457200" y="2362200"/>
            <a:ext cx="82296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None/>
            </a:pPr>
            <a:r>
              <a:rPr lang="en-US" sz="3200" u="sng" dirty="0">
                <a:latin typeface="Calibri" pitchFamily="34" charset="0"/>
              </a:rPr>
              <a:t>Cardiovascular Endurance can be improved by:</a:t>
            </a:r>
          </a:p>
          <a:p>
            <a:pPr marL="342900" indent="-342900">
              <a:spcBef>
                <a:spcPct val="20000"/>
              </a:spcBef>
              <a:buFont typeface="Arial" charset="0"/>
              <a:buNone/>
            </a:pPr>
            <a:endParaRPr lang="en-US" sz="3200" dirty="0">
              <a:latin typeface="Calibri" pitchFamily="34" charset="0"/>
            </a:endParaRPr>
          </a:p>
          <a:p>
            <a:pPr marL="342900" indent="-342900">
              <a:spcBef>
                <a:spcPct val="20000"/>
              </a:spcBef>
              <a:buFont typeface="Arial" charset="0"/>
              <a:buNone/>
            </a:pPr>
            <a:r>
              <a:rPr lang="en-US" sz="3200" dirty="0">
                <a:latin typeface="Calibri" pitchFamily="34" charset="0"/>
              </a:rPr>
              <a:t>Exercises that get you out of breath</a:t>
            </a:r>
          </a:p>
          <a:p>
            <a:pPr marL="342900" indent="-342900">
              <a:spcBef>
                <a:spcPct val="20000"/>
              </a:spcBef>
              <a:buFont typeface="Arial" charset="0"/>
              <a:buNone/>
            </a:pPr>
            <a:r>
              <a:rPr lang="en-US" sz="3200" dirty="0">
                <a:latin typeface="Calibri" pitchFamily="34" charset="0"/>
              </a:rPr>
              <a:t>	Aerobics, running, swimming, jump roping, soccer, basketball, jogging, walking, </a:t>
            </a:r>
            <a:r>
              <a:rPr lang="en-US" sz="3200" dirty="0" smtClean="0">
                <a:latin typeface="Calibri" pitchFamily="34" charset="0"/>
              </a:rPr>
              <a:t>hiking</a:t>
            </a:r>
          </a:p>
          <a:p>
            <a:pPr marL="342900" indent="-342900">
              <a:spcBef>
                <a:spcPct val="20000"/>
              </a:spcBef>
              <a:buFont typeface="Arial" charset="0"/>
              <a:buNone/>
            </a:pPr>
            <a:r>
              <a:rPr lang="en-US" sz="3200" dirty="0" smtClean="0">
                <a:latin typeface="Calibri" pitchFamily="34" charset="0"/>
              </a:rPr>
              <a:t>VS.</a:t>
            </a:r>
          </a:p>
          <a:p>
            <a:pPr marL="342900" indent="-342900">
              <a:spcBef>
                <a:spcPct val="20000"/>
              </a:spcBef>
              <a:buFont typeface="Arial" charset="0"/>
              <a:buNone/>
            </a:pPr>
            <a:r>
              <a:rPr lang="en-US" sz="3200" dirty="0" smtClean="0">
                <a:latin typeface="Calibri" pitchFamily="34" charset="0"/>
              </a:rPr>
              <a:t>Anaerobic- weight lifting, football,</a:t>
            </a:r>
            <a:endParaRPr lang="en-US" sz="3200" dirty="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5400" b="1" smtClean="0"/>
              <a:t>1. Cardiovascular Endurance</a:t>
            </a:r>
          </a:p>
        </p:txBody>
      </p:sp>
      <p:sp>
        <p:nvSpPr>
          <p:cNvPr id="34818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8229600" cy="4906963"/>
          </a:xfrm>
        </p:spPr>
        <p:txBody>
          <a:bodyPr/>
          <a:lstStyle/>
          <a:p>
            <a:pPr algn="ctr">
              <a:buFont typeface="Arial" charset="0"/>
              <a:buNone/>
            </a:pPr>
            <a:r>
              <a:rPr lang="en-US" i="1" smtClean="0"/>
              <a:t>How well do your heart and lungs work?</a:t>
            </a:r>
          </a:p>
        </p:txBody>
      </p:sp>
      <p:sp>
        <p:nvSpPr>
          <p:cNvPr id="11" name="Content Placeholder 10"/>
          <p:cNvSpPr txBox="1">
            <a:spLocks/>
          </p:cNvSpPr>
          <p:nvPr/>
        </p:nvSpPr>
        <p:spPr bwMode="auto">
          <a:xfrm>
            <a:off x="457200" y="2362200"/>
            <a:ext cx="82296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  <a:buFont typeface="Arial" charset="0"/>
              <a:buNone/>
            </a:pPr>
            <a:r>
              <a:rPr lang="en-US" sz="3200" u="sng" dirty="0">
                <a:latin typeface="Calibri" pitchFamily="34" charset="0"/>
              </a:rPr>
              <a:t>Cardiovascular Endurance can be hurt by:</a:t>
            </a:r>
          </a:p>
          <a:p>
            <a:pPr marL="342900" indent="-342900">
              <a:spcBef>
                <a:spcPct val="20000"/>
              </a:spcBef>
              <a:buFont typeface="Arial" charset="0"/>
              <a:buNone/>
            </a:pPr>
            <a:endParaRPr lang="en-US" sz="3200" dirty="0">
              <a:latin typeface="Calibri" pitchFamily="34" charset="0"/>
            </a:endParaRPr>
          </a:p>
          <a:p>
            <a:pPr marL="342900" indent="-342900">
              <a:spcBef>
                <a:spcPct val="20000"/>
              </a:spcBef>
              <a:buFont typeface="Arial" charset="0"/>
              <a:buNone/>
            </a:pPr>
            <a:r>
              <a:rPr lang="en-US" sz="3200" dirty="0">
                <a:latin typeface="Calibri" pitchFamily="34" charset="0"/>
              </a:rPr>
              <a:t>Inactivity, obesity, high blood pressure, high cholesterol, smoking</a:t>
            </a:r>
          </a:p>
          <a:p>
            <a:pPr marL="342900" indent="-342900">
              <a:spcBef>
                <a:spcPct val="20000"/>
              </a:spcBef>
              <a:buFont typeface="Arial" charset="0"/>
              <a:buNone/>
            </a:pPr>
            <a:endParaRPr lang="en-US" sz="3200" dirty="0">
              <a:latin typeface="Calibri" pitchFamily="34" charset="0"/>
            </a:endParaRPr>
          </a:p>
          <a:p>
            <a:pPr marL="342900" indent="-342900">
              <a:spcBef>
                <a:spcPct val="20000"/>
              </a:spcBef>
              <a:buFont typeface="Arial" charset="0"/>
              <a:buNone/>
            </a:pPr>
            <a:r>
              <a:rPr lang="en-US" sz="3200" dirty="0">
                <a:latin typeface="Calibri" pitchFamily="34" charset="0"/>
              </a:rPr>
              <a:t>Diseases like:</a:t>
            </a:r>
          </a:p>
          <a:p>
            <a:pPr marL="342900" indent="-342900">
              <a:spcBef>
                <a:spcPct val="20000"/>
              </a:spcBef>
              <a:buFont typeface="Arial" charset="0"/>
              <a:buNone/>
            </a:pPr>
            <a:r>
              <a:rPr lang="en-US" sz="3200" dirty="0">
                <a:latin typeface="Calibri" pitchFamily="34" charset="0"/>
              </a:rPr>
              <a:t>	Emphysema, cancer, asthma, heart disease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Trek">
  <a:themeElements>
    <a:clrScheme name="Concourse">
      <a:dk1>
        <a:sysClr val="windowText" lastClr="000000"/>
      </a:dk1>
      <a:lt1>
        <a:sysClr val="window" lastClr="FFFFFF"/>
      </a:lt1>
      <a:dk2>
        <a:srgbClr val="464646"/>
      </a:dk2>
      <a:lt2>
        <a:srgbClr val="DEF5FA"/>
      </a:lt2>
      <a:accent1>
        <a:srgbClr val="2DA2BF"/>
      </a:accent1>
      <a:accent2>
        <a:srgbClr val="DA1F28"/>
      </a:accent2>
      <a:accent3>
        <a:srgbClr val="EB641B"/>
      </a:accent3>
      <a:accent4>
        <a:srgbClr val="39639D"/>
      </a:accent4>
      <a:accent5>
        <a:srgbClr val="474B78"/>
      </a:accent5>
      <a:accent6>
        <a:srgbClr val="7D3C4A"/>
      </a:accent6>
      <a:hlink>
        <a:srgbClr val="FF8119"/>
      </a:hlink>
      <a:folHlink>
        <a:srgbClr val="44B9E8"/>
      </a:folHlink>
    </a:clrScheme>
    <a:fontScheme name="Trek">
      <a:majorFont>
        <a:latin typeface="Franklin Gothic Medium"/>
        <a:ea typeface=""/>
        <a:cs typeface=""/>
        <a:font script="Jpan" typeface="HG創英角ｺﾞｼｯｸUB"/>
        <a:font script="Hang" typeface="돋움"/>
        <a:font script="Hans" typeface="隶书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Franklin Gothic Book"/>
        <a:ea typeface=""/>
        <a:cs typeface=""/>
        <a:font script="Jpan" typeface="HGｺﾞｼｯｸE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Trek">
      <a:fillStyleLst>
        <a:solidFill>
          <a:schemeClr val="phClr"/>
        </a:solidFill>
        <a:gradFill rotWithShape="1">
          <a:gsLst>
            <a:gs pos="0">
              <a:schemeClr val="phClr">
                <a:tint val="30000"/>
                <a:satMod val="250000"/>
              </a:schemeClr>
            </a:gs>
            <a:gs pos="72000">
              <a:schemeClr val="phClr">
                <a:tint val="75000"/>
                <a:satMod val="210000"/>
              </a:schemeClr>
            </a:gs>
            <a:gs pos="100000">
              <a:schemeClr val="phClr">
                <a:tint val="85000"/>
                <a:satMod val="210000"/>
              </a:schemeClr>
            </a:gs>
          </a:gsLst>
          <a:lin ang="5400000" scaled="1"/>
        </a:gradFill>
        <a:gradFill rotWithShape="1">
          <a:gsLst>
            <a:gs pos="0">
              <a:schemeClr val="phClr">
                <a:tint val="75000"/>
                <a:shade val="85000"/>
                <a:satMod val="230000"/>
              </a:schemeClr>
            </a:gs>
            <a:gs pos="25000">
              <a:schemeClr val="phClr">
                <a:tint val="90000"/>
                <a:shade val="70000"/>
                <a:satMod val="220000"/>
              </a:schemeClr>
            </a:gs>
            <a:gs pos="50000">
              <a:schemeClr val="phClr">
                <a:tint val="90000"/>
                <a:shade val="58000"/>
                <a:satMod val="225000"/>
              </a:schemeClr>
            </a:gs>
            <a:gs pos="65000">
              <a:schemeClr val="phClr">
                <a:tint val="90000"/>
                <a:shade val="58000"/>
                <a:satMod val="225000"/>
              </a:schemeClr>
            </a:gs>
            <a:gs pos="80000">
              <a:schemeClr val="phClr">
                <a:tint val="90000"/>
                <a:shade val="69000"/>
                <a:satMod val="220000"/>
              </a:schemeClr>
            </a:gs>
            <a:gs pos="100000">
              <a:schemeClr val="phClr">
                <a:tint val="77000"/>
                <a:shade val="80000"/>
                <a:satMod val="230000"/>
              </a:schemeClr>
            </a:gs>
          </a:gsLst>
          <a:lin ang="5400000" scaled="1"/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0"/>
            </a:lightRig>
          </a:scene3d>
          <a:sp3d prstMaterial="metal">
            <a:bevelT w="10000" h="10000"/>
          </a:sp3d>
        </a:effectStyle>
        <a:effectStyle>
          <a:effectLst>
            <a:outerShdw blurRad="76200" dist="50800" dir="5400000" rotWithShape="0">
              <a:srgbClr val="4E3B30">
                <a:alpha val="60000"/>
              </a:srgbClr>
            </a:outerShdw>
          </a:effectLst>
          <a:scene3d>
            <a:camera prst="obliqueTopLeft" fov="600000">
              <a:rot lat="0" lon="0" rev="0"/>
            </a:camera>
            <a:lightRig rig="balanced" dir="t">
              <a:rot lat="0" lon="0" rev="19200000"/>
            </a:lightRig>
          </a:scene3d>
          <a:sp3d contourW="12700" prstMaterial="matte">
            <a:bevelT w="60000" h="50800"/>
            <a:contourClr>
              <a:schemeClr val="phClr">
                <a:shade val="60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05000"/>
              </a:schemeClr>
            </a:duotone>
          </a:blip>
          <a:tile tx="0" ty="0" sx="95000" sy="95000" flip="none" algn="t"/>
        </a:blipFill>
        <a:blipFill>
          <a:blip xmlns:r="http://schemas.openxmlformats.org/officeDocument/2006/relationships" r:embed="rId2">
            <a:duotone>
              <a:schemeClr val="phClr">
                <a:shade val="30000"/>
                <a:satMod val="455000"/>
              </a:schemeClr>
              <a:schemeClr val="phClr">
                <a:tint val="95000"/>
                <a:satMod val="120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Trek</Template>
  <TotalTime>1047</TotalTime>
  <Words>461</Words>
  <Application>Microsoft Office PowerPoint</Application>
  <PresentationFormat>On-screen Show (4:3)</PresentationFormat>
  <Paragraphs>154</Paragraphs>
  <Slides>30</Slides>
  <Notes>30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30</vt:i4>
      </vt:variant>
    </vt:vector>
  </HeadingPairs>
  <TitlesOfParts>
    <vt:vector size="31" baseType="lpstr">
      <vt:lpstr>Trek</vt:lpstr>
      <vt:lpstr>Components of Fitness</vt:lpstr>
      <vt:lpstr>Components of Fitness</vt:lpstr>
      <vt:lpstr>1. Cardiovascular Endurance</vt:lpstr>
      <vt:lpstr>1. Cardiovascular Endurance</vt:lpstr>
      <vt:lpstr>1. Cardiovascular Endurance</vt:lpstr>
      <vt:lpstr>Human heart being prepared for transplant</vt:lpstr>
      <vt:lpstr>1. Cardiovascular Endurance</vt:lpstr>
      <vt:lpstr>1. Cardiovascular Endurance</vt:lpstr>
      <vt:lpstr>1. Cardiovascular Endurance</vt:lpstr>
      <vt:lpstr>1. Cardiovascular Endurance</vt:lpstr>
      <vt:lpstr>2. Muscular Endurance How long can your muscles work? </vt:lpstr>
      <vt:lpstr>2. Muscular Endurance How long can your muscles work? </vt:lpstr>
      <vt:lpstr>2. Muscular Endurance How long can your muscles work? </vt:lpstr>
      <vt:lpstr>2. Muscular Endurance How long can your muscles work? </vt:lpstr>
      <vt:lpstr>2. Muscular Endurance How long can your muscles work? </vt:lpstr>
      <vt:lpstr>3. Muscular Strength How hard can your muscles work? </vt:lpstr>
      <vt:lpstr>3. Muscular Strength How hard can your muscles work? </vt:lpstr>
      <vt:lpstr>3. Muscular Strength How hard can your muscles work? </vt:lpstr>
      <vt:lpstr>4. Flexibility Can you use your joints’ full Range of Motion? </vt:lpstr>
      <vt:lpstr>4. Flexibility Can you use your joints’ full Range of Motion? </vt:lpstr>
      <vt:lpstr>4. Flexibility Can you use your joints’ full Range of Motion? </vt:lpstr>
      <vt:lpstr>4. Flexibility Can you use your joints’ full Range of Motion? </vt:lpstr>
      <vt:lpstr>4. Flexibility Can you use your joints’ full Range of Motion? </vt:lpstr>
      <vt:lpstr>4. Flexibility Can you use your joints’ full Range of Motion? </vt:lpstr>
      <vt:lpstr>5. Body Composition Do you have a healthy percentage of body fat? </vt:lpstr>
      <vt:lpstr>5. Body Composition Do you have a healthy percentage of body fat? </vt:lpstr>
      <vt:lpstr>5. Body Composition Do you have a healthy percentage of body fat? </vt:lpstr>
      <vt:lpstr>FITT Principle</vt:lpstr>
      <vt:lpstr>FITT Principle</vt:lpstr>
      <vt:lpstr>Attaining Lifetime Fitness</vt:lpstr>
    </vt:vector>
  </TitlesOfParts>
  <Company>Lehi High School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Fitness</dc:title>
  <dc:creator>lLehi High School</dc:creator>
  <cp:lastModifiedBy>asduser</cp:lastModifiedBy>
  <cp:revision>38</cp:revision>
  <dcterms:created xsi:type="dcterms:W3CDTF">2009-02-10T14:47:16Z</dcterms:created>
  <dcterms:modified xsi:type="dcterms:W3CDTF">2014-02-13T16:00:46Z</dcterms:modified>
</cp:coreProperties>
</file>