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80" r:id="rId8"/>
    <p:sldId id="261" r:id="rId9"/>
    <p:sldId id="278" r:id="rId10"/>
    <p:sldId id="279" r:id="rId11"/>
    <p:sldId id="262" r:id="rId12"/>
    <p:sldId id="263" r:id="rId13"/>
    <p:sldId id="264" r:id="rId14"/>
    <p:sldId id="265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6599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716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055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78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Rest</a:t>
            </a:r>
            <a:r>
              <a:rPr lang="en-US" baseline="0" dirty="0" smtClean="0"/>
              <a:t> stop using it for a day or two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Ice- 20-30 minutes 3 times a day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Compression- wrap it with a stretch bandage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Elevation- keep the injured area above the head</a:t>
            </a: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954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r>
              <a:rPr lang="en-US" baseline="0" dirty="0" smtClean="0"/>
              <a:t> 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0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340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058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827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494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090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499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221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Workouts:</a:t>
            </a:r>
            <a:r>
              <a:rPr lang="en-US" baseline="0" dirty="0" smtClean="0"/>
              <a:t> Strength Training to improve back /Core </a:t>
            </a:r>
            <a:r>
              <a:rPr lang="en-US" baseline="0" dirty="0" err="1" smtClean="0"/>
              <a:t>Synergistics</a:t>
            </a: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648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5703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566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850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Obesity</a:t>
            </a:r>
            <a:r>
              <a:rPr lang="en-US" baseline="0" dirty="0" smtClean="0"/>
              <a:t> on the rise- finish fast food workout</a:t>
            </a:r>
            <a:endParaRPr dirty="0"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142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516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495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82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www.wingclips.com</a:t>
            </a:r>
            <a:r>
              <a:rPr lang="en-US" dirty="0" smtClean="0"/>
              <a:t>/movie-clips/</a:t>
            </a:r>
            <a:r>
              <a:rPr lang="en-US" dirty="0" err="1" smtClean="0"/>
              <a:t>mr</a:t>
            </a:r>
            <a:r>
              <a:rPr lang="en-US" dirty="0" smtClean="0"/>
              <a:t>-deeds/frostbite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679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HERE!! Activity</a:t>
            </a:r>
            <a:r>
              <a:rPr lang="en-US" baseline="0" dirty="0" smtClean="0"/>
              <a:t> Tennis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3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132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002D"/>
              </a:gs>
              <a:gs pos="55000">
                <a:srgbClr val="575767"/>
              </a:gs>
              <a:gs pos="100000">
                <a:srgbClr val="00002D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27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19" name="Shape 19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D9DA3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2" name="Shape 22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93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E6E6E7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002D"/>
              </a:gs>
              <a:gs pos="55000">
                <a:srgbClr val="575767"/>
              </a:gs>
              <a:gs pos="100000">
                <a:srgbClr val="00002D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27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Noto Sans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119" name="Shape 119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D9DA3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22" name="Shape 122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93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E6E6E7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Font typeface="Rambla"/>
              <a:buNone/>
              <a:defRPr sz="4800" b="1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800">
                <a:solidFill>
                  <a:srgbClr val="C6D7E9"/>
                </a:solidFill>
              </a:defRPr>
            </a:lvl2pPr>
            <a:lvl3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600">
                <a:solidFill>
                  <a:srgbClr val="C6D7E9"/>
                </a:solidFill>
              </a:defRPr>
            </a:lvl3pPr>
            <a:lvl4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4pPr>
            <a:lvl5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ambla"/>
              <a:buNone/>
              <a:defRPr sz="1600"/>
            </a:lvl1pPr>
            <a:lvl2pPr rtl="0">
              <a:spcBef>
                <a:spcPts val="0"/>
              </a:spcBef>
              <a:buFont typeface="Rambla"/>
              <a:buNone/>
              <a:defRPr sz="1200"/>
            </a:lvl2pPr>
            <a:lvl3pPr rtl="0">
              <a:spcBef>
                <a:spcPts val="0"/>
              </a:spcBef>
              <a:buFont typeface="Rambla"/>
              <a:buNone/>
              <a:defRPr sz="1000"/>
            </a:lvl3pPr>
            <a:lvl4pPr rtl="0">
              <a:spcBef>
                <a:spcPts val="0"/>
              </a:spcBef>
              <a:buFont typeface="Rambla"/>
              <a:buNone/>
              <a:defRPr sz="900"/>
            </a:lvl4pPr>
            <a:lvl5pPr rtl="0">
              <a:spcBef>
                <a:spcPts val="0"/>
              </a:spcBef>
              <a:buFont typeface="Rambla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32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82" name="Shape 182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3" name="Shape 183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Font typeface="Rambla"/>
              <a:buNone/>
              <a:defRPr sz="4800" b="1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800">
                <a:solidFill>
                  <a:srgbClr val="C6D7E9"/>
                </a:solidFill>
              </a:defRPr>
            </a:lvl2pPr>
            <a:lvl3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600">
                <a:solidFill>
                  <a:srgbClr val="C6D7E9"/>
                </a:solidFill>
              </a:defRPr>
            </a:lvl3pPr>
            <a:lvl4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4pPr>
            <a:lvl5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ambla"/>
              <a:buNone/>
              <a:defRPr sz="1600"/>
            </a:lvl1pPr>
            <a:lvl2pPr rtl="0">
              <a:spcBef>
                <a:spcPts val="0"/>
              </a:spcBef>
              <a:buFont typeface="Rambla"/>
              <a:buNone/>
              <a:defRPr sz="1200"/>
            </a:lvl2pPr>
            <a:lvl3pPr rtl="0">
              <a:spcBef>
                <a:spcPts val="0"/>
              </a:spcBef>
              <a:buFont typeface="Rambla"/>
              <a:buNone/>
              <a:defRPr sz="1000"/>
            </a:lvl3pPr>
            <a:lvl4pPr rtl="0">
              <a:spcBef>
                <a:spcPts val="0"/>
              </a:spcBef>
              <a:buFont typeface="Rambla"/>
              <a:buNone/>
              <a:defRPr sz="900"/>
            </a:lvl4pPr>
            <a:lvl5pPr rtl="0">
              <a:spcBef>
                <a:spcPts val="0"/>
              </a:spcBef>
              <a:buFont typeface="Rambla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32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AEC8E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AEC8E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14300" algn="l" rtl="0">
              <a:spcBef>
                <a:spcPts val="350"/>
              </a:spcBef>
              <a:buClr>
                <a:schemeClr val="accent2"/>
              </a:buClr>
              <a:buFont typeface="Noto Sans Symbol"/>
              <a:buChar char="⚫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ans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050237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Fitness for Life 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US" sz="35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Unit 4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Joint: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point on the body where two bones come together.  Joints are held together by muscles, ligaments and tendons.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Ligament: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tough tissues that hold bones together at the joint 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Tendon: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tough tissues that connect muscle to bone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Structure of the Body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A. Muscle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B. Bone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C. Cartilage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D. Tendon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E. Ligament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Diagram of the Knee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447800"/>
            <a:ext cx="2971799" cy="375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Types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Overuse injuries: Invisible damage to the body resulting from repeating a movement 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100" b="1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stress fracture, shin splints, tendonitis</a:t>
            </a:r>
          </a:p>
          <a:p>
            <a: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Side Stitch: in the side of the lower abdomen that people often experience in sports, especially running activities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Injuries Associated with Exercise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"/>
              <a:buChar char="●"/>
            </a:pPr>
            <a:r>
              <a:rPr lang="en-US" sz="249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Injury Prevention: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Warm-up: activities done to get the body ready for exercise.  Allows body to adapt to new stress being placed upon it.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Cool-down: easy activity used to calm the body down after exercise.  Allows the body to return to normal temperature and heart rate.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"/>
              <a:buChar char="●"/>
            </a:pPr>
            <a:r>
              <a:rPr lang="en-US" sz="249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Treatment: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R.I.C.E. : used when treating minor injuries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1942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R: Rest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1942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I: Ice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1942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C: Compression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1942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E: Elevation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Injury Prevention and Treatment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Rest: stay off completely until you can walk with no limp</a:t>
            </a:r>
          </a:p>
          <a:p>
            <a:r>
              <a:rPr lang="en-US" dirty="0" smtClean="0"/>
              <a:t>Ice: for the first 3 days and after activity as needed</a:t>
            </a:r>
          </a:p>
          <a:p>
            <a:r>
              <a:rPr lang="en-US" dirty="0" smtClean="0"/>
              <a:t>Compression: as long as there is swelling use an ace wrap to reduce swelling</a:t>
            </a:r>
          </a:p>
          <a:p>
            <a:r>
              <a:rPr lang="en-US" dirty="0" smtClean="0"/>
              <a:t>Elevation: level or above for 72 hours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R.I.C.E. </a:t>
            </a:r>
            <a:r>
              <a:rPr lang="en-US" dirty="0" smtClean="0"/>
              <a:t>for a sprained ankle</a:t>
            </a:r>
            <a:endParaRPr lang="en-US" dirty="0"/>
          </a:p>
        </p:txBody>
      </p:sp>
      <p:pic>
        <p:nvPicPr>
          <p:cNvPr id="1026" name="Picture 2" descr="http://burlingtonsportstherapy.com/wp-content/uploads/2010/07/ankle-sp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71" y="4682168"/>
            <a:ext cx="2925321" cy="19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3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80 % of all adults in the United States will experience back pain.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Backache is considered a hypokinetic condition.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Back conditions: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Lordosis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Kyphosis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Ptosis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Scoliosis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Problems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Lordosis: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Too much arch in the lower back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Most common back condition with teens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Conditions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239" y="3381233"/>
            <a:ext cx="4343400" cy="324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qph.is.quoracdn.net/main-qimg-df61fa6f341c14bbc9c298df9772445e?convert_to_webp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58861"/>
          <a:stretch/>
        </p:blipFill>
        <p:spPr bwMode="auto">
          <a:xfrm>
            <a:off x="6967182" y="954230"/>
            <a:ext cx="1719618" cy="52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Kyphosis: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Rounded back and shoulders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Conditions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l="4069" r="11722"/>
          <a:stretch/>
        </p:blipFill>
        <p:spPr>
          <a:xfrm>
            <a:off x="4960961" y="274637"/>
            <a:ext cx="3725839" cy="283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anatomy-physiotherapy.com/images/articles/p3/f246/aging%20pos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3" y="3397513"/>
            <a:ext cx="5590133" cy="31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Ptosis: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Protruding abdomen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Conditions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4955" y="1050878"/>
            <a:ext cx="3389193" cy="495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2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Scoliosis: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Curvature of the spine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Conditions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024" y="274637"/>
            <a:ext cx="4107976" cy="311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pharm.ucsf.edu/sites/pharm.ucsf.edu/files/styles/lab_full/public/scoliosis/media-browser/scoliosis_1.jpg?itok=nAGf8_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3386506"/>
            <a:ext cx="4757240" cy="32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Posture: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 ways posture helps you: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look good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prevent back problems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work and play more efficiently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Strength training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Increasing muscle strength in the back will help keep spine aligned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Ways to Prevent Back Problems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Conditions that affect the heart: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Atherosclerosis: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clogging of the arteries caused by the building up of fat and cholesterol inside the inner walls of the arteries.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Heart Attack: 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occurs when the blood supply into or within the heart is drastically reduced or cut off.  This is caused often by atherosclerosis.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More Hypokinetic Conditions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114800"/>
            <a:ext cx="3181349" cy="254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4950" y="4114800"/>
            <a:ext cx="3143249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Blood pressure: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the force of blood against your artery walls. Normal range 120/80.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1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Hypertension: 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 blood pressure that is consistently beyond the regular healthy range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More Hypokinetic Conditions</a:t>
            </a:r>
          </a:p>
        </p:txBody>
      </p:sp>
      <p:pic>
        <p:nvPicPr>
          <p:cNvPr id="4098" name="Picture 2" descr="http://www.thinkherb.com/wp-content/uploads/2015/09/hyperten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96" y="3551830"/>
            <a:ext cx="4383659" cy="27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Obesity: 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condition where a person has a high level of percent body fat that is onset by inactivity or other biological factors.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Diabetes: 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a person cannot regulate their levels of sugar in the blood.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Type II diabetes used to be called adult onset diabetes, but now it affects many teens and children that do not regulate their body weight properly.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Stroke: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oxygen in the blood supply to the brain is severely reduced or cut off.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More Hypokinetic Conditions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Cancer: the second leading cause of death in the United States.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Osteoporosis: structure of the bone deteriorates and the bones become brittle and weak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More Hypokinetic Conditions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1" y="3472218"/>
            <a:ext cx="380999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integratedmedicalfitness.com/wp-content/uploads/2013/04/osteoporo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78" y="3409666"/>
            <a:ext cx="3620222" cy="31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48018" y="84129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Symptoms of Frostbite: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Skin becomes white or grayish yellow and looks glossy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2. Pain is sometimes felt early, but subsides later (often feeling is lost and no pain is felt)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3. Blisters may appear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4. The affected area feels intensely cold and numb</a:t>
            </a:r>
          </a:p>
          <a:p>
            <a: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</a:pPr>
            <a:endParaRPr sz="21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48018" y="-83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Hypothermia vs. Frostbite</a:t>
            </a:r>
          </a:p>
        </p:txBody>
      </p:sp>
      <p:pic>
        <p:nvPicPr>
          <p:cNvPr id="1026" name="Picture 2" descr="http://www.mayoclinic.org/~/media/kcms/gbs/patient%20consumer/images/2014/10/14/09/41/r7_frost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80" y="3350179"/>
            <a:ext cx="4371549" cy="3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Symptoms of Hypothermia: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Numbness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2. Shivering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3. Low body temperature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4. Confusion </a:t>
            </a:r>
          </a:p>
          <a:p>
            <a: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ans Symbol"/>
              <a:buNone/>
            </a:pPr>
            <a:endParaRPr sz="21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Hypothermia vs. Frostbite</a:t>
            </a:r>
          </a:p>
        </p:txBody>
      </p:sp>
      <p:pic>
        <p:nvPicPr>
          <p:cNvPr id="2050" name="Picture 2" descr="http://media.graytvinc.com/images/Hypotherm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8" y="3534769"/>
            <a:ext cx="3916844" cy="29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Q8k-vaLq5o3HrtYDaUf1tiol9JN0AEZgTzTTpG89T3mO3pDQ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8" y="1416351"/>
            <a:ext cx="2855195" cy="46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Causes: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Hypothermia: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Excessively low body temperature that can result from extreme cold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Frostbite: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"/>
              <a:buChar char="⚫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Skin exposed to ice or snow for extended period of time causing tissue to freeze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Hypothermia vs. Frostbite</a:t>
            </a:r>
          </a:p>
        </p:txBody>
      </p:sp>
      <p:pic>
        <p:nvPicPr>
          <p:cNvPr id="3076" name="Picture 4" descr="https://i.ytimg.com/vi/sYi6lav5HZg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41" y="4247298"/>
            <a:ext cx="3906259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SRksA7hoUCqdPxAA0PB9LC92ArQwkamEb2Cmh4vw71j60wrV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2" y="4091939"/>
            <a:ext cx="2478680" cy="23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BITE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7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"/>
              <a:buChar char="●"/>
            </a:pPr>
            <a:r>
              <a:rPr lang="en-US" sz="2497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Precautions: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Cold: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Avoid extreme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2300" marR="0" lvl="2" indent="0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None/>
            </a:pPr>
            <a:r>
              <a:rPr lang="en-US" sz="2800" dirty="0"/>
              <a:t>c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old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and wind</a:t>
            </a:r>
          </a:p>
          <a:p>
            <a:pPr marL="622300" marR="0" lvl="2" indent="0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Dress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properly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endParaRPr lang="en-US" sz="28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ans Symbol"/>
              <a:buChar char="⚫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Avoid exercising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2300" marR="0" lvl="2" indent="0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icy or cold, wet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2300" marR="0" lvl="2" indent="0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221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weather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113919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Font typeface="Noto Sans Symbol"/>
              <a:buNone/>
            </a:pPr>
            <a:endParaRPr sz="1942" b="0" i="0" u="none" strike="noStrike" cap="none" baseline="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700" b="1" i="0" u="none" strike="noStrike" cap="none" baseline="0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Exercising in Cold vs. Hot Weather</a:t>
            </a:r>
          </a:p>
        </p:txBody>
      </p:sp>
      <p:pic>
        <p:nvPicPr>
          <p:cNvPr id="4098" name="Picture 2" descr="https://www.fix.com/assets/content/15518/do-and-dont-cold-work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245051"/>
            <a:ext cx="4181208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540" y="1989137"/>
            <a:ext cx="8229600" cy="4525963"/>
          </a:xfrm>
        </p:spPr>
        <p:txBody>
          <a:bodyPr/>
          <a:lstStyle/>
          <a:p>
            <a:pPr lvl="0" indent="-264160">
              <a:lnSpc>
                <a:spcPct val="90000"/>
              </a:lnSpc>
              <a:spcBef>
                <a:spcPts val="0"/>
              </a:spcBef>
              <a:buSzPct val="67918"/>
            </a:pPr>
            <a:r>
              <a:rPr lang="en-US" sz="2497" dirty="0"/>
              <a:t>Precautions:</a:t>
            </a:r>
          </a:p>
          <a:p>
            <a:pPr lvl="1" indent="-240791">
              <a:lnSpc>
                <a:spcPct val="90000"/>
              </a:lnSpc>
              <a:buSzPct val="101285"/>
            </a:pPr>
            <a:r>
              <a:rPr lang="en-US" sz="2800" b="1" dirty="0" smtClean="0"/>
              <a:t>Hot: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1. Begin gradually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2. Drink water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3. Wear proper clothing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4. Rest frequently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5. Avoid extreme heat and humidity</a:t>
            </a:r>
          </a:p>
          <a:p>
            <a:pPr marL="101600" lvl="0" indent="0">
              <a:lnSpc>
                <a:spcPct val="90000"/>
              </a:lnSpc>
              <a:spcBef>
                <a:spcPts val="0"/>
              </a:spcBef>
              <a:buSzPct val="67918"/>
              <a:buNone/>
            </a:pPr>
            <a:r>
              <a:rPr lang="en-US" sz="2497" dirty="0"/>
              <a:t>	</a:t>
            </a:r>
            <a:r>
              <a:rPr lang="en-US" sz="2497" dirty="0" smtClean="0"/>
              <a:t>6. Get out of the heat and cool the body when finished 	or if you start to overheat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Exercising in Cold vs. Hot Weather</a:t>
            </a:r>
            <a:endParaRPr lang="en-US" dirty="0"/>
          </a:p>
        </p:txBody>
      </p:sp>
      <p:pic>
        <p:nvPicPr>
          <p:cNvPr id="5124" name="Picture 4" descr="https://www.12wbt.com/blog/wordpress-content/uploads/2013/01/iStock_000001875552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33" y="1091796"/>
            <a:ext cx="3856867" cy="30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coopempire.com/wp-content/uploads/2015/08/heatstrokeexhaustion_04c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8256959" cy="61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9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oncours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AEC8E1"/>
      </a:accent4>
      <a:accent5>
        <a:srgbClr val="AEC8E1"/>
      </a:accent5>
      <a:accent6>
        <a:srgbClr val="AEC8E1"/>
      </a:accent6>
      <a:hlink>
        <a:srgbClr val="AEC8E1"/>
      </a:hlink>
      <a:folHlink>
        <a:srgbClr val="AEC8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AEC8E1"/>
      </a:accent4>
      <a:accent5>
        <a:srgbClr val="AEC8E1"/>
      </a:accent5>
      <a:accent6>
        <a:srgbClr val="AEC8E1"/>
      </a:accent6>
      <a:hlink>
        <a:srgbClr val="AEC8E1"/>
      </a:hlink>
      <a:folHlink>
        <a:srgbClr val="AEC8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760</Words>
  <Application>Microsoft Macintosh PowerPoint</Application>
  <PresentationFormat>On-screen Show (4:3)</PresentationFormat>
  <Paragraphs>130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1_Concourse</vt:lpstr>
      <vt:lpstr>Concourse</vt:lpstr>
      <vt:lpstr>Fitness for Life  </vt:lpstr>
      <vt:lpstr>Chapter 2 </vt:lpstr>
      <vt:lpstr>Hypothermia vs. Frostbite</vt:lpstr>
      <vt:lpstr>Hypothermia vs. Frostbite</vt:lpstr>
      <vt:lpstr>Hypothermia vs. Frostbite</vt:lpstr>
      <vt:lpstr>FROST BITE CLIP</vt:lpstr>
      <vt:lpstr>Exercising in Cold vs. Hot Weather</vt:lpstr>
      <vt:lpstr>Exercising in Cold vs. Hot Weather</vt:lpstr>
      <vt:lpstr>PowerPoint Presentation</vt:lpstr>
      <vt:lpstr>Structure of the Body</vt:lpstr>
      <vt:lpstr>Diagram of the Knee</vt:lpstr>
      <vt:lpstr>Injuries Associated with Exercise</vt:lpstr>
      <vt:lpstr>Injury Prevention and Treatment</vt:lpstr>
      <vt:lpstr>R.I.C.E. for a sprained ankle</vt:lpstr>
      <vt:lpstr>Chapter 3 </vt:lpstr>
      <vt:lpstr>Back Problems</vt:lpstr>
      <vt:lpstr>Back Conditions</vt:lpstr>
      <vt:lpstr>Back Conditions</vt:lpstr>
      <vt:lpstr>Back Conditions</vt:lpstr>
      <vt:lpstr>Back Conditions</vt:lpstr>
      <vt:lpstr>Ways to Prevent Back Problems</vt:lpstr>
      <vt:lpstr>More Hypokinetic Conditions</vt:lpstr>
      <vt:lpstr>More Hypokinetic Conditions</vt:lpstr>
      <vt:lpstr>More Hypokinetic Conditions</vt:lpstr>
      <vt:lpstr>More Hypokinetic Conditions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for Life  </dc:title>
  <cp:lastModifiedBy>Kimberly Rohner</cp:lastModifiedBy>
  <cp:revision>19</cp:revision>
  <dcterms:modified xsi:type="dcterms:W3CDTF">2016-04-18T16:36:46Z</dcterms:modified>
</cp:coreProperties>
</file>