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3" r:id="rId2"/>
    <p:sldId id="298" r:id="rId3"/>
    <p:sldId id="299" r:id="rId4"/>
    <p:sldId id="300" r:id="rId5"/>
    <p:sldId id="301" r:id="rId6"/>
    <p:sldId id="302" r:id="rId7"/>
    <p:sldId id="303" r:id="rId8"/>
    <p:sldId id="293" r:id="rId9"/>
    <p:sldId id="257" r:id="rId10"/>
    <p:sldId id="258" r:id="rId11"/>
    <p:sldId id="259" r:id="rId12"/>
    <p:sldId id="260" r:id="rId13"/>
    <p:sldId id="261" r:id="rId14"/>
    <p:sldId id="262" r:id="rId15"/>
    <p:sldId id="294" r:id="rId16"/>
    <p:sldId id="263" r:id="rId17"/>
    <p:sldId id="291" r:id="rId18"/>
    <p:sldId id="264" r:id="rId19"/>
    <p:sldId id="265" r:id="rId20"/>
    <p:sldId id="266" r:id="rId21"/>
    <p:sldId id="267" r:id="rId22"/>
    <p:sldId id="268" r:id="rId23"/>
    <p:sldId id="269" r:id="rId24"/>
    <p:sldId id="292" r:id="rId25"/>
    <p:sldId id="272" r:id="rId26"/>
    <p:sldId id="271" r:id="rId27"/>
    <p:sldId id="295" r:id="rId28"/>
    <p:sldId id="296" r:id="rId29"/>
    <p:sldId id="29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23" autoAdjust="0"/>
  </p:normalViewPr>
  <p:slideViewPr>
    <p:cSldViewPr snapToGrid="0" snapToObjects="1">
      <p:cViewPr>
        <p:scale>
          <a:sx n="66" d="100"/>
          <a:sy n="66" d="100"/>
        </p:scale>
        <p:origin x="-1368" y="-368"/>
      </p:cViewPr>
      <p:guideLst>
        <p:guide orient="horz" pos="2160"/>
        <p:guide pos="2880"/>
      </p:guideLst>
    </p:cSldViewPr>
  </p:slideViewPr>
  <p:outlineViewPr>
    <p:cViewPr>
      <p:scale>
        <a:sx n="33" d="100"/>
        <a:sy n="33" d="100"/>
      </p:scale>
      <p:origin x="0" y="1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BD1FC5-3C0D-DA4D-B566-7522A5E721AB}"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77B12C8-C048-894E-B7E7-0AFC7966097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D1FC5-3C0D-DA4D-B566-7522A5E721AB}"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BD1FC5-3C0D-DA4D-B566-7522A5E721AB}"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D1FC5-3C0D-DA4D-B566-7522A5E721AB}"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BD1FC5-3C0D-DA4D-B566-7522A5E721AB}" type="datetimeFigureOut">
              <a:rPr lang="en-US" smtClean="0"/>
              <a:t>11/11/14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B12C8-C048-894E-B7E7-0AFC7966097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BD1FC5-3C0D-DA4D-B566-7522A5E721AB}"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BD1FC5-3C0D-DA4D-B566-7522A5E721AB}" type="datetimeFigureOut">
              <a:rPr lang="en-US" smtClean="0"/>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D1FC5-3C0D-DA4D-B566-7522A5E721AB}" type="datetimeFigureOut">
              <a:rPr lang="en-US" smtClean="0"/>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4BD1FC5-3C0D-DA4D-B566-7522A5E721AB}" type="datetimeFigureOut">
              <a:rPr lang="en-US" smtClean="0"/>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B12C8-C048-894E-B7E7-0AFC796609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BD1FC5-3C0D-DA4D-B566-7522A5E721AB}"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B12C8-C048-894E-B7E7-0AFC7966097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54BD1FC5-3C0D-DA4D-B566-7522A5E721AB}" type="datetimeFigureOut">
              <a:rPr lang="en-US" smtClean="0"/>
              <a:t>11/11/14</a:t>
            </a:fld>
            <a:endParaRPr lang="en-US"/>
          </a:p>
        </p:txBody>
      </p:sp>
      <p:sp>
        <p:nvSpPr>
          <p:cNvPr id="7" name="Slide Number Placeholder 6"/>
          <p:cNvSpPr>
            <a:spLocks noGrp="1"/>
          </p:cNvSpPr>
          <p:nvPr>
            <p:ph type="sldNum" sz="quarter" idx="12"/>
          </p:nvPr>
        </p:nvSpPr>
        <p:spPr/>
        <p:txBody>
          <a:bodyPr/>
          <a:lstStyle/>
          <a:p>
            <a:fld id="{877B12C8-C048-894E-B7E7-0AFC7966097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4BD1FC5-3C0D-DA4D-B566-7522A5E721AB}" type="datetimeFigureOut">
              <a:rPr lang="en-US" smtClean="0"/>
              <a:t>11/11/14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77B12C8-C048-894E-B7E7-0AFC7966097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 Id="rId3"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Where germs lurk</a:t>
            </a:r>
            <a:endParaRPr lang="en-US" dirty="0"/>
          </a:p>
        </p:txBody>
      </p:sp>
      <p:sp>
        <p:nvSpPr>
          <p:cNvPr id="4" name="Subtitle 3"/>
          <p:cNvSpPr>
            <a:spLocks noGrp="1"/>
          </p:cNvSpPr>
          <p:nvPr>
            <p:ph type="subTitle" idx="1"/>
          </p:nvPr>
        </p:nvSpPr>
        <p:spPr>
          <a:xfrm>
            <a:off x="642805" y="4648199"/>
            <a:ext cx="6553200" cy="894007"/>
          </a:xfrm>
        </p:spPr>
        <p:txBody>
          <a:bodyPr>
            <a:normAutofit fontScale="70000" lnSpcReduction="20000"/>
          </a:bodyPr>
          <a:lstStyle/>
          <a:p>
            <a:pPr lvl="0"/>
            <a:r>
              <a:rPr lang="en-US" sz="1900" b="1" dirty="0"/>
              <a:t>What are some common illnesses around your home and school? What symptoms alert you to the fact that you or someone else might be sick?</a:t>
            </a:r>
          </a:p>
          <a:p>
            <a:r>
              <a:rPr lang="en-US" dirty="0" smtClean="0"/>
              <a:t>z</a:t>
            </a:r>
            <a:endParaRPr lang="en-US" dirty="0"/>
          </a:p>
        </p:txBody>
      </p:sp>
    </p:spTree>
    <p:extLst>
      <p:ext uri="{BB962C8B-B14F-4D97-AF65-F5344CB8AC3E}">
        <p14:creationId xmlns:p14="http://schemas.microsoft.com/office/powerpoint/2010/main" val="7476135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Reservoir</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place where the </a:t>
            </a:r>
            <a:r>
              <a:rPr lang="en-US" dirty="0"/>
              <a:t>microorganism normally lives, grows, and multiplies </a:t>
            </a:r>
            <a:endParaRPr lang="en-US" dirty="0" smtClean="0"/>
          </a:p>
          <a:p>
            <a:r>
              <a:rPr lang="en-US" dirty="0" smtClean="0"/>
              <a:t>Many </a:t>
            </a:r>
            <a:r>
              <a:rPr lang="en-US" dirty="0"/>
              <a:t>common infectious diseases have human </a:t>
            </a:r>
            <a:r>
              <a:rPr lang="en-US" dirty="0" smtClean="0"/>
              <a:t>or animal reservoirs. </a:t>
            </a:r>
          </a:p>
          <a:p>
            <a:r>
              <a:rPr lang="en-US" dirty="0" smtClean="0"/>
              <a:t>Plants</a:t>
            </a:r>
            <a:r>
              <a:rPr lang="en-US" dirty="0"/>
              <a:t>, soil, and water in the environment are also </a:t>
            </a:r>
            <a:r>
              <a:rPr lang="en-US" dirty="0" smtClean="0"/>
              <a:t>reservoirs</a:t>
            </a:r>
          </a:p>
          <a:p>
            <a:r>
              <a:rPr lang="en-US" dirty="0" smtClean="0"/>
              <a:t>A </a:t>
            </a:r>
            <a:r>
              <a:rPr lang="en-US" u="sng" dirty="0"/>
              <a:t>carrier</a:t>
            </a:r>
            <a:r>
              <a:rPr lang="en-US" dirty="0"/>
              <a:t> is a person who doesn’t know they are infected but can still share the pathogen with others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spTree>
    <p:extLst>
      <p:ext uri="{BB962C8B-B14F-4D97-AF65-F5344CB8AC3E}">
        <p14:creationId xmlns:p14="http://schemas.microsoft.com/office/powerpoint/2010/main" val="21276780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 of Exit</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place where the organism leaves the reservoir, such as the nose, mouth, blood, etc.</a:t>
            </a:r>
          </a:p>
          <a:p>
            <a:r>
              <a:rPr lang="en-US" dirty="0"/>
              <a:t>U</a:t>
            </a:r>
            <a:r>
              <a:rPr lang="en-US" dirty="0" smtClean="0"/>
              <a:t>sually </a:t>
            </a:r>
            <a:r>
              <a:rPr lang="en-US" dirty="0"/>
              <a:t>corresponds to the site where </a:t>
            </a:r>
            <a:r>
              <a:rPr lang="en-US" dirty="0" smtClean="0"/>
              <a:t>the organism </a:t>
            </a:r>
            <a:r>
              <a:rPr lang="en-US" dirty="0"/>
              <a:t>is </a:t>
            </a:r>
            <a:r>
              <a:rPr lang="en-US" dirty="0" smtClean="0"/>
              <a:t>localized.</a:t>
            </a:r>
          </a:p>
          <a:p>
            <a:r>
              <a:rPr lang="en-US" dirty="0" smtClean="0"/>
              <a:t>For example: strep throat can be shared if an infected person sneezes on someone else.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pic>
        <p:nvPicPr>
          <p:cNvPr id="3074" name="Picture 2" descr="C:\Users\KristenAdams\AppData\Local\Microsoft\Windows\Temporary Internet Files\Content.IE5\B8VSYSDO\MC900389926[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045" y="306920"/>
            <a:ext cx="1531755" cy="1376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4684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Means of Transmission</a:t>
            </a:r>
            <a:endParaRPr lang="en-US" dirty="0"/>
          </a:p>
        </p:txBody>
      </p:sp>
      <p:sp>
        <p:nvSpPr>
          <p:cNvPr id="3" name="Content Placeholder 2"/>
          <p:cNvSpPr>
            <a:spLocks noGrp="1"/>
          </p:cNvSpPr>
          <p:nvPr>
            <p:ph sz="half" idx="1"/>
          </p:nvPr>
        </p:nvSpPr>
        <p:spPr>
          <a:xfrm>
            <a:off x="426128" y="1785187"/>
            <a:ext cx="4038600" cy="4630126"/>
          </a:xfrm>
        </p:spPr>
        <p:txBody>
          <a:bodyPr>
            <a:normAutofit fontScale="40000" lnSpcReduction="20000"/>
          </a:bodyPr>
          <a:lstStyle/>
          <a:p>
            <a:r>
              <a:rPr lang="en-US" sz="3500" dirty="0" smtClean="0"/>
              <a:t>The means by which an organism transfers from one carrier to another.  </a:t>
            </a:r>
          </a:p>
          <a:p>
            <a:r>
              <a:rPr lang="en-US" sz="3500" b="1" dirty="0" smtClean="0"/>
              <a:t>Direct</a:t>
            </a:r>
            <a:endParaRPr lang="en-US" sz="3500" b="1" dirty="0"/>
          </a:p>
          <a:p>
            <a:pPr lvl="1"/>
            <a:r>
              <a:rPr lang="en-US" sz="3500" u="sng" dirty="0"/>
              <a:t>Direct </a:t>
            </a:r>
            <a:r>
              <a:rPr lang="en-US" sz="3500" u="sng" dirty="0" smtClean="0"/>
              <a:t>contact</a:t>
            </a:r>
            <a:r>
              <a:rPr lang="en-US" sz="3500" dirty="0" smtClean="0"/>
              <a:t>-</a:t>
            </a:r>
            <a:r>
              <a:rPr lang="en-US" sz="3500" dirty="0"/>
              <a:t>occurs through skin-to-skin </a:t>
            </a:r>
            <a:r>
              <a:rPr lang="en-US" sz="3500" dirty="0" smtClean="0"/>
              <a:t>contact (like stepping on a rusty nail), </a:t>
            </a:r>
            <a:r>
              <a:rPr lang="en-US" sz="3500" dirty="0"/>
              <a:t>kissing, </a:t>
            </a:r>
            <a:r>
              <a:rPr lang="en-US" sz="3500" dirty="0" smtClean="0"/>
              <a:t>childbirth,</a:t>
            </a:r>
            <a:r>
              <a:rPr lang="en-US" sz="3500" baseline="0" dirty="0" smtClean="0"/>
              <a:t> &amp;</a:t>
            </a:r>
            <a:r>
              <a:rPr lang="en-US" sz="3500" dirty="0" smtClean="0"/>
              <a:t> </a:t>
            </a:r>
            <a:r>
              <a:rPr lang="en-US" sz="3500" dirty="0"/>
              <a:t>sexual intercourse</a:t>
            </a:r>
          </a:p>
          <a:p>
            <a:pPr lvl="1"/>
            <a:r>
              <a:rPr lang="en-US" sz="3500" u="sng" dirty="0"/>
              <a:t>Droplet </a:t>
            </a:r>
            <a:r>
              <a:rPr lang="en-US" sz="3500" u="sng" dirty="0" smtClean="0"/>
              <a:t>spread- </a:t>
            </a:r>
            <a:r>
              <a:rPr lang="en-US" sz="3500" dirty="0" smtClean="0"/>
              <a:t>spray </a:t>
            </a:r>
            <a:r>
              <a:rPr lang="en-US" sz="3500" dirty="0"/>
              <a:t>with relatively large, short-range aerosols produced by sneezing, coughing, or even talking. </a:t>
            </a:r>
          </a:p>
          <a:p>
            <a:r>
              <a:rPr lang="en-US" sz="3500" b="1" dirty="0"/>
              <a:t>Indirect</a:t>
            </a:r>
          </a:p>
          <a:p>
            <a:pPr lvl="1"/>
            <a:r>
              <a:rPr lang="en-US" sz="3500" u="sng" dirty="0" smtClean="0"/>
              <a:t>Airborne</a:t>
            </a:r>
            <a:r>
              <a:rPr lang="en-US" sz="3500" dirty="0" smtClean="0"/>
              <a:t>- </a:t>
            </a:r>
            <a:r>
              <a:rPr lang="en-US" sz="3500" dirty="0"/>
              <a:t>occurs when infectious agents are carried by dust or droplet nuclei suspended in air. </a:t>
            </a:r>
          </a:p>
          <a:p>
            <a:pPr lvl="1"/>
            <a:r>
              <a:rPr lang="en-US" sz="3500" u="sng" dirty="0" smtClean="0"/>
              <a:t>Vehicle borne-</a:t>
            </a:r>
            <a:r>
              <a:rPr lang="en-US" sz="3500" dirty="0" smtClean="0"/>
              <a:t> </a:t>
            </a:r>
            <a:r>
              <a:rPr lang="en-US" sz="3500" dirty="0"/>
              <a:t> indirectly transmit an infectious agent include food, water, </a:t>
            </a:r>
            <a:r>
              <a:rPr lang="en-US" sz="3500" dirty="0" smtClean="0"/>
              <a:t>blood, </a:t>
            </a:r>
            <a:r>
              <a:rPr lang="en-US" sz="3500" dirty="0"/>
              <a:t>and fomites </a:t>
            </a:r>
            <a:r>
              <a:rPr lang="en-US" sz="3500" dirty="0" smtClean="0"/>
              <a:t>(objects </a:t>
            </a:r>
            <a:r>
              <a:rPr lang="en-US" sz="3500" dirty="0"/>
              <a:t>such as handkerchiefs, bedding, </a:t>
            </a:r>
            <a:r>
              <a:rPr lang="en-US" sz="3500" dirty="0" smtClean="0"/>
              <a:t>doorknobs,</a:t>
            </a:r>
            <a:r>
              <a:rPr lang="en-US" sz="3500" baseline="0" dirty="0" smtClean="0"/>
              <a:t> etc.</a:t>
            </a:r>
            <a:r>
              <a:rPr lang="en-US" sz="3500" dirty="0" smtClean="0"/>
              <a:t>)</a:t>
            </a:r>
            <a:endParaRPr lang="en-US" sz="3500" dirty="0"/>
          </a:p>
          <a:p>
            <a:pPr lvl="1"/>
            <a:r>
              <a:rPr lang="en-US" sz="3500" u="sng" dirty="0" smtClean="0"/>
              <a:t>Vector borne</a:t>
            </a:r>
            <a:r>
              <a:rPr lang="en-US" sz="3500" dirty="0" smtClean="0"/>
              <a:t> </a:t>
            </a:r>
            <a:r>
              <a:rPr lang="en-US" sz="3500" dirty="0"/>
              <a:t>(mechanical or biologic</a:t>
            </a:r>
            <a:r>
              <a:rPr lang="en-US" sz="3500" dirty="0" smtClean="0"/>
              <a:t>)- </a:t>
            </a:r>
            <a:r>
              <a:rPr lang="en-US" sz="3500" dirty="0"/>
              <a:t>such as mosquitoes, fleas, and ticks may carry an infectious agent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spTree>
    <p:extLst>
      <p:ext uri="{BB962C8B-B14F-4D97-AF65-F5344CB8AC3E}">
        <p14:creationId xmlns:p14="http://schemas.microsoft.com/office/powerpoint/2010/main" val="3954985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Portal of Entry</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opening where an infectious disease enters the host’s body such as mucus membranes, open wounds, etc.</a:t>
            </a:r>
          </a:p>
          <a:p>
            <a:r>
              <a:rPr lang="en-US" dirty="0" smtClean="0"/>
              <a:t>The </a:t>
            </a:r>
            <a:r>
              <a:rPr lang="en-US" dirty="0"/>
              <a:t>portal of entry must provide access to tissues in which the </a:t>
            </a:r>
            <a:r>
              <a:rPr lang="en-US" dirty="0" smtClean="0"/>
              <a:t>disease </a:t>
            </a:r>
            <a:r>
              <a:rPr lang="en-US" dirty="0"/>
              <a:t>can multiply or a toxin can act. </a:t>
            </a:r>
            <a:endParaRPr lang="en-US" dirty="0" smtClean="0"/>
          </a:p>
          <a:p>
            <a:r>
              <a:rPr lang="en-US" dirty="0" smtClean="0"/>
              <a:t>Often</a:t>
            </a:r>
            <a:r>
              <a:rPr lang="en-US" dirty="0"/>
              <a:t>, infectious agents use the same portal to enter a new host that they used to exit the source host.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spTree>
    <p:extLst>
      <p:ext uri="{BB962C8B-B14F-4D97-AF65-F5344CB8AC3E}">
        <p14:creationId xmlns:p14="http://schemas.microsoft.com/office/powerpoint/2010/main" val="1815272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Susceptible Host</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person who is at risk for developing an infection from the disease. </a:t>
            </a:r>
          </a:p>
          <a:p>
            <a:r>
              <a:rPr lang="en-US" dirty="0" smtClean="0"/>
              <a:t>Several factors make a person more susceptible to disease including: age, conditions that weaken the immune system, genetic </a:t>
            </a:r>
            <a:r>
              <a:rPr lang="en-US" dirty="0"/>
              <a:t>factors, </a:t>
            </a:r>
            <a:r>
              <a:rPr lang="en-US" dirty="0" smtClean="0"/>
              <a:t>nonspecific </a:t>
            </a:r>
            <a:r>
              <a:rPr lang="en-US" dirty="0"/>
              <a:t>factors that affect an individual’s ability to resist </a:t>
            </a:r>
            <a:r>
              <a:rPr lang="en-US" dirty="0" smtClean="0"/>
              <a:t>infection.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spTree>
    <p:extLst>
      <p:ext uri="{BB962C8B-B14F-4D97-AF65-F5344CB8AC3E}">
        <p14:creationId xmlns:p14="http://schemas.microsoft.com/office/powerpoint/2010/main" val="15945865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Communicable Diseases</a:t>
            </a:r>
            <a:endParaRPr lang="en-US" dirty="0"/>
          </a:p>
        </p:txBody>
      </p:sp>
      <p:sp>
        <p:nvSpPr>
          <p:cNvPr id="3" name="Content Placeholder 2"/>
          <p:cNvSpPr>
            <a:spLocks noGrp="1"/>
          </p:cNvSpPr>
          <p:nvPr>
            <p:ph idx="1"/>
          </p:nvPr>
        </p:nvSpPr>
        <p:spPr/>
        <p:txBody>
          <a:bodyPr/>
          <a:lstStyle/>
          <a:p>
            <a:r>
              <a:rPr lang="en-US" dirty="0" smtClean="0"/>
              <a:t>Respiratory infections: colds, influenza, pneumonia, strep throat, tuberculosis</a:t>
            </a:r>
          </a:p>
          <a:p>
            <a:r>
              <a:rPr lang="en-US" dirty="0" smtClean="0"/>
              <a:t>Liver infections: hepatitis, jaundice, cirrhosis</a:t>
            </a:r>
          </a:p>
          <a:p>
            <a:r>
              <a:rPr lang="en-US" dirty="0" smtClean="0"/>
              <a:t>Skin infections: staph, athletes foot</a:t>
            </a:r>
          </a:p>
          <a:p>
            <a:r>
              <a:rPr lang="en-US" dirty="0" smtClean="0"/>
              <a:t>Mononucleosis</a:t>
            </a:r>
          </a:p>
          <a:p>
            <a:r>
              <a:rPr lang="en-US" dirty="0" smtClean="0"/>
              <a:t>Measles</a:t>
            </a:r>
          </a:p>
          <a:p>
            <a:r>
              <a:rPr lang="en-US" dirty="0" smtClean="0"/>
              <a:t>Meningitis</a:t>
            </a:r>
          </a:p>
          <a:p>
            <a:r>
              <a:rPr lang="en-US" dirty="0" smtClean="0"/>
              <a:t>Chicken Pox</a:t>
            </a:r>
            <a:endParaRPr lang="en-US" dirty="0"/>
          </a:p>
        </p:txBody>
      </p:sp>
      <p:pic>
        <p:nvPicPr>
          <p:cNvPr id="4098" name="Picture 2" descr="C:\Users\KristenAdams\AppData\Local\Microsoft\Windows\Temporary Internet Files\Content.IE5\XEGP7BHH\MC90043438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829" y="3686863"/>
            <a:ext cx="2473097" cy="2240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2331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Ways to Break the Chain</a:t>
            </a:r>
            <a:endParaRPr lang="en-US" dirty="0"/>
          </a:p>
        </p:txBody>
      </p:sp>
    </p:spTree>
    <p:extLst>
      <p:ext uri="{BB962C8B-B14F-4D97-AF65-F5344CB8AC3E}">
        <p14:creationId xmlns:p14="http://schemas.microsoft.com/office/powerpoint/2010/main" val="371008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will you break the chain?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1030" y="1435037"/>
            <a:ext cx="5007428" cy="5300603"/>
          </a:xfrm>
        </p:spPr>
      </p:pic>
    </p:spTree>
    <p:extLst>
      <p:ext uri="{BB962C8B-B14F-4D97-AF65-F5344CB8AC3E}">
        <p14:creationId xmlns:p14="http://schemas.microsoft.com/office/powerpoint/2010/main" val="3707280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stop the Infectious Disease</a:t>
            </a:r>
            <a:endParaRPr lang="en-US" dirty="0"/>
          </a:p>
        </p:txBody>
      </p:sp>
      <p:sp>
        <p:nvSpPr>
          <p:cNvPr id="3" name="Content Placeholder 2"/>
          <p:cNvSpPr>
            <a:spLocks noGrp="1"/>
          </p:cNvSpPr>
          <p:nvPr>
            <p:ph idx="1"/>
          </p:nvPr>
        </p:nvSpPr>
        <p:spPr/>
        <p:txBody>
          <a:bodyPr/>
          <a:lstStyle/>
          <a:p>
            <a:r>
              <a:rPr lang="en-US" dirty="0" smtClean="0"/>
              <a:t>Identify individuals who are infected or colonized </a:t>
            </a:r>
          </a:p>
          <a:p>
            <a:r>
              <a:rPr lang="en-US" dirty="0"/>
              <a:t>T</a:t>
            </a:r>
            <a:r>
              <a:rPr lang="en-US" dirty="0" smtClean="0"/>
              <a:t>reat the infection as soon as possible</a:t>
            </a:r>
          </a:p>
          <a:p>
            <a:r>
              <a:rPr lang="en-US" dirty="0" smtClean="0"/>
              <a:t>Clean surfaces (decontaminate), then disinfect them</a:t>
            </a:r>
          </a:p>
          <a:p>
            <a:r>
              <a:rPr lang="en-US" b="1" dirty="0" smtClean="0"/>
              <a:t>WASH HANDS</a:t>
            </a:r>
            <a:endParaRPr lang="en-US" b="1" dirty="0"/>
          </a:p>
        </p:txBody>
      </p:sp>
      <p:pic>
        <p:nvPicPr>
          <p:cNvPr id="5122" name="Picture 2" descr="C:\Users\KristenAdams\AppData\Local\Microsoft\Windows\Temporary Internet Files\Content.IE5\PYIE0NVP\MC90044180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4290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207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isolate the Reservoir</a:t>
            </a:r>
            <a:endParaRPr lang="en-US" dirty="0"/>
          </a:p>
        </p:txBody>
      </p:sp>
      <p:sp>
        <p:nvSpPr>
          <p:cNvPr id="3" name="Content Placeholder 2"/>
          <p:cNvSpPr>
            <a:spLocks noGrp="1"/>
          </p:cNvSpPr>
          <p:nvPr>
            <p:ph idx="1"/>
          </p:nvPr>
        </p:nvSpPr>
        <p:spPr/>
        <p:txBody>
          <a:bodyPr/>
          <a:lstStyle/>
          <a:p>
            <a:r>
              <a:rPr lang="en-US" dirty="0" smtClean="0"/>
              <a:t>Medical treatment and testing</a:t>
            </a:r>
          </a:p>
          <a:p>
            <a:r>
              <a:rPr lang="en-US" dirty="0" smtClean="0"/>
              <a:t>Quarantine the area or person that is infected</a:t>
            </a:r>
          </a:p>
          <a:p>
            <a:r>
              <a:rPr lang="en-US" dirty="0" smtClean="0"/>
              <a:t>Environmental sanitation like insect </a:t>
            </a:r>
            <a:r>
              <a:rPr lang="en-US" dirty="0"/>
              <a:t>and rodent </a:t>
            </a:r>
            <a:r>
              <a:rPr lang="en-US" dirty="0" smtClean="0"/>
              <a:t>eradication</a:t>
            </a:r>
          </a:p>
          <a:p>
            <a:r>
              <a:rPr lang="en-US" b="1" dirty="0" smtClean="0"/>
              <a:t>WASH HANDS</a:t>
            </a:r>
            <a:endParaRPr lang="en-US" b="1" dirty="0"/>
          </a:p>
        </p:txBody>
      </p:sp>
      <p:pic>
        <p:nvPicPr>
          <p:cNvPr id="6146" name="Picture 2" descr="C:\Users\KristenAdams\AppData\Local\Microsoft\Windows\Temporary Internet Files\Content.IE5\XEGP7BHH\MC90034794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4114" y="3769827"/>
            <a:ext cx="2224343" cy="1781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76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lstStyle/>
          <a:p>
            <a:r>
              <a:rPr lang="en-US" dirty="0" smtClean="0"/>
              <a:t>Which item has the most germs?</a:t>
            </a:r>
            <a:br>
              <a:rPr lang="en-US" dirty="0" smtClean="0"/>
            </a:br>
            <a:r>
              <a:rPr lang="en-US" dirty="0" smtClean="0"/>
              <a:t>A. Handbag (purse)</a:t>
            </a:r>
            <a:br>
              <a:rPr lang="en-US" dirty="0" smtClean="0"/>
            </a:br>
            <a:r>
              <a:rPr lang="en-US" dirty="0" smtClean="0"/>
              <a:t>B. Toilet Seat</a:t>
            </a:r>
            <a:br>
              <a:rPr lang="en-US" dirty="0" smtClean="0"/>
            </a:br>
            <a:r>
              <a:rPr lang="en-US" dirty="0" smtClean="0"/>
              <a:t>C. TV Remote</a:t>
            </a:r>
            <a:br>
              <a:rPr lang="en-US" dirty="0" smtClean="0"/>
            </a:br>
            <a:r>
              <a:rPr lang="en-US" dirty="0" smtClean="0"/>
              <a:t>D. Refrigerator Handle</a:t>
            </a:r>
          </a:p>
        </p:txBody>
      </p:sp>
      <p:sp>
        <p:nvSpPr>
          <p:cNvPr id="4" name="Content Placeholder 3"/>
          <p:cNvSpPr>
            <a:spLocks noGrp="1"/>
          </p:cNvSpPr>
          <p:nvPr>
            <p:ph sz="half" idx="2"/>
          </p:nvPr>
        </p:nvSpPr>
        <p:spPr/>
        <p:txBody>
          <a:bodyPr/>
          <a:lstStyle/>
          <a:p>
            <a:r>
              <a:rPr lang="en-US" dirty="0" smtClean="0"/>
              <a:t>Germs are most likely to thrive in this room of the house: </a:t>
            </a:r>
            <a:br>
              <a:rPr lang="en-US" dirty="0" smtClean="0"/>
            </a:br>
            <a:r>
              <a:rPr lang="en-US" dirty="0" smtClean="0"/>
              <a:t>A. Kitchen</a:t>
            </a:r>
            <a:br>
              <a:rPr lang="en-US" dirty="0" smtClean="0"/>
            </a:br>
            <a:r>
              <a:rPr lang="en-US" dirty="0" smtClean="0"/>
              <a:t>B. Bedroom</a:t>
            </a:r>
            <a:br>
              <a:rPr lang="en-US" dirty="0" smtClean="0"/>
            </a:br>
            <a:r>
              <a:rPr lang="en-US" dirty="0" smtClean="0"/>
              <a:t>C. Bathroom</a:t>
            </a:r>
            <a:br>
              <a:rPr lang="en-US" dirty="0" smtClean="0"/>
            </a:br>
            <a:r>
              <a:rPr lang="en-US" dirty="0" smtClean="0"/>
              <a:t>D. Office </a:t>
            </a:r>
          </a:p>
        </p:txBody>
      </p:sp>
    </p:spTree>
    <p:extLst>
      <p:ext uri="{BB962C8B-B14F-4D97-AF65-F5344CB8AC3E}">
        <p14:creationId xmlns:p14="http://schemas.microsoft.com/office/powerpoint/2010/main" val="4071333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Avoid the Portal of Exit</a:t>
            </a:r>
            <a:endParaRPr lang="en-US" dirty="0"/>
          </a:p>
        </p:txBody>
      </p:sp>
      <p:sp>
        <p:nvSpPr>
          <p:cNvPr id="3" name="Content Placeholder 2"/>
          <p:cNvSpPr>
            <a:spLocks noGrp="1"/>
          </p:cNvSpPr>
          <p:nvPr>
            <p:ph idx="1"/>
          </p:nvPr>
        </p:nvSpPr>
        <p:spPr/>
        <p:txBody>
          <a:bodyPr/>
          <a:lstStyle/>
          <a:p>
            <a:r>
              <a:rPr lang="en-US" dirty="0" smtClean="0"/>
              <a:t>Masks</a:t>
            </a:r>
          </a:p>
          <a:p>
            <a:r>
              <a:rPr lang="en-US" dirty="0" smtClean="0"/>
              <a:t>Covering mouth while coughing</a:t>
            </a:r>
          </a:p>
          <a:p>
            <a:r>
              <a:rPr lang="en-US" dirty="0" smtClean="0"/>
              <a:t>Trash and waste disposal</a:t>
            </a:r>
          </a:p>
          <a:p>
            <a:r>
              <a:rPr lang="en-US" dirty="0" smtClean="0"/>
              <a:t>Control secretions and excretions- flush the toilet &amp; throw away dirty tissues</a:t>
            </a:r>
            <a:endParaRPr lang="en-US" dirty="0"/>
          </a:p>
        </p:txBody>
      </p:sp>
      <p:pic>
        <p:nvPicPr>
          <p:cNvPr id="7170" name="Picture 2" descr="C:\Users\KristenAdams\AppData\Local\Microsoft\Windows\Temporary Internet Files\Content.IE5\B8VSYSDO\MC90044044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3166" y="4296908"/>
            <a:ext cx="1762125" cy="166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6754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interrupt the Means of Transmission</a:t>
            </a:r>
            <a:endParaRPr lang="en-US" dirty="0"/>
          </a:p>
        </p:txBody>
      </p:sp>
      <p:sp>
        <p:nvSpPr>
          <p:cNvPr id="3" name="Content Placeholder 2"/>
          <p:cNvSpPr>
            <a:spLocks noGrp="1"/>
          </p:cNvSpPr>
          <p:nvPr>
            <p:ph idx="1"/>
          </p:nvPr>
        </p:nvSpPr>
        <p:spPr/>
        <p:txBody>
          <a:bodyPr/>
          <a:lstStyle/>
          <a:p>
            <a:r>
              <a:rPr lang="en-US" dirty="0" smtClean="0"/>
              <a:t>Avoid infected individuals</a:t>
            </a:r>
          </a:p>
          <a:p>
            <a:r>
              <a:rPr lang="en-US" dirty="0" smtClean="0"/>
              <a:t>Abstinence</a:t>
            </a:r>
          </a:p>
          <a:p>
            <a:r>
              <a:rPr lang="en-US" dirty="0" smtClean="0"/>
              <a:t>Sanitary practices</a:t>
            </a:r>
          </a:p>
          <a:p>
            <a:r>
              <a:rPr lang="en-US" dirty="0" smtClean="0"/>
              <a:t>Proper food handling</a:t>
            </a:r>
            <a:endParaRPr lang="en-US" dirty="0"/>
          </a:p>
        </p:txBody>
      </p:sp>
      <p:pic>
        <p:nvPicPr>
          <p:cNvPr id="8195" name="Picture 3" descr="C:\Users\KristenAdams\AppData\Local\Microsoft\Windows\Temporary Internet Files\Content.IE5\YK6F4LT3\MP90044858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0383" y="3352925"/>
            <a:ext cx="3052418" cy="302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08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protect the Portal of Entry</a:t>
            </a:r>
            <a:endParaRPr lang="en-US" dirty="0"/>
          </a:p>
        </p:txBody>
      </p:sp>
      <p:sp>
        <p:nvSpPr>
          <p:cNvPr id="3" name="Content Placeholder 2"/>
          <p:cNvSpPr>
            <a:spLocks noGrp="1"/>
          </p:cNvSpPr>
          <p:nvPr>
            <p:ph idx="1"/>
          </p:nvPr>
        </p:nvSpPr>
        <p:spPr/>
        <p:txBody>
          <a:bodyPr/>
          <a:lstStyle/>
          <a:p>
            <a:r>
              <a:rPr lang="en-US" dirty="0" smtClean="0"/>
              <a:t>Masks</a:t>
            </a:r>
          </a:p>
          <a:p>
            <a:r>
              <a:rPr lang="en-US" dirty="0" smtClean="0"/>
              <a:t>Insect repellant</a:t>
            </a:r>
          </a:p>
          <a:p>
            <a:r>
              <a:rPr lang="en-US" dirty="0" smtClean="0"/>
              <a:t>Wound care</a:t>
            </a:r>
          </a:p>
          <a:p>
            <a:r>
              <a:rPr lang="en-US" dirty="0" smtClean="0"/>
              <a:t>Hand hygiene</a:t>
            </a:r>
          </a:p>
          <a:p>
            <a:endParaRPr lang="en-US" dirty="0"/>
          </a:p>
        </p:txBody>
      </p:sp>
      <p:pic>
        <p:nvPicPr>
          <p:cNvPr id="9218" name="Picture 2" descr="C:\Users\KristenAdams\AppData\Local\Microsoft\Windows\Temporary Internet Files\Content.IE5\B8VSYSDO\MC900389902[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0287" y="3916728"/>
            <a:ext cx="2848000" cy="2209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730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avoid being a Susceptible Host</a:t>
            </a:r>
            <a:endParaRPr lang="en-US" dirty="0"/>
          </a:p>
        </p:txBody>
      </p:sp>
      <p:sp>
        <p:nvSpPr>
          <p:cNvPr id="3" name="Content Placeholder 2"/>
          <p:cNvSpPr>
            <a:spLocks noGrp="1"/>
          </p:cNvSpPr>
          <p:nvPr>
            <p:ph idx="1"/>
          </p:nvPr>
        </p:nvSpPr>
        <p:spPr/>
        <p:txBody>
          <a:bodyPr/>
          <a:lstStyle/>
          <a:p>
            <a:r>
              <a:rPr lang="en-US" dirty="0" smtClean="0"/>
              <a:t>Immunization</a:t>
            </a:r>
          </a:p>
          <a:p>
            <a:r>
              <a:rPr lang="en-US" dirty="0" smtClean="0"/>
              <a:t>Health promotion</a:t>
            </a:r>
          </a:p>
          <a:p>
            <a:r>
              <a:rPr lang="en-US" dirty="0" smtClean="0"/>
              <a:t>Medical treatment</a:t>
            </a:r>
          </a:p>
          <a:p>
            <a:r>
              <a:rPr lang="en-US" dirty="0" smtClean="0"/>
              <a:t>Inform high risk people to beware of the disease</a:t>
            </a:r>
          </a:p>
          <a:p>
            <a:pPr marL="0" indent="0">
              <a:buNone/>
            </a:pPr>
            <a:endParaRPr lang="en-US" dirty="0"/>
          </a:p>
        </p:txBody>
      </p:sp>
      <p:pic>
        <p:nvPicPr>
          <p:cNvPr id="10242" name="Picture 2" descr="C:\Users\KristenAdams\AppData\Local\Microsoft\Windows\Temporary Internet Files\Content.IE5\XEGP7BHH\MC90035899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5371" y="3548054"/>
            <a:ext cx="2484904" cy="272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07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5314" y="104997"/>
            <a:ext cx="6589486" cy="6721277"/>
          </a:xfrm>
        </p:spPr>
      </p:pic>
    </p:spTree>
    <p:extLst>
      <p:ext uri="{BB962C8B-B14F-4D97-AF65-F5344CB8AC3E}">
        <p14:creationId xmlns:p14="http://schemas.microsoft.com/office/powerpoint/2010/main" val="408179199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stay well</a:t>
            </a:r>
            <a:endParaRPr lang="en-US" dirty="0"/>
          </a:p>
        </p:txBody>
      </p:sp>
      <p:sp>
        <p:nvSpPr>
          <p:cNvPr id="5" name="Content Placeholder 4"/>
          <p:cNvSpPr>
            <a:spLocks noGrp="1"/>
          </p:cNvSpPr>
          <p:nvPr>
            <p:ph idx="1"/>
          </p:nvPr>
        </p:nvSpPr>
        <p:spPr/>
        <p:txBody>
          <a:bodyPr/>
          <a:lstStyle/>
          <a:p>
            <a:pPr marL="571500" indent="-457200">
              <a:buFont typeface="+mj-lt"/>
              <a:buAutoNum type="arabicPeriod"/>
            </a:pPr>
            <a:r>
              <a:rPr lang="en-US" dirty="0" smtClean="0"/>
              <a:t>Drink at least 2 quarts of fluids per day. (caffeine, carbonation, &amp; alcohol don’t count).</a:t>
            </a:r>
          </a:p>
          <a:p>
            <a:pPr marL="571500" indent="-457200">
              <a:buFont typeface="+mj-lt"/>
              <a:buAutoNum type="arabicPeriod"/>
            </a:pPr>
            <a:r>
              <a:rPr lang="en-US" dirty="0" smtClean="0"/>
              <a:t>Get plenty of rest</a:t>
            </a:r>
          </a:p>
          <a:p>
            <a:pPr marL="571500" indent="-457200">
              <a:buFont typeface="+mj-lt"/>
              <a:buAutoNum type="arabicPeriod"/>
            </a:pPr>
            <a:r>
              <a:rPr lang="en-US" dirty="0" smtClean="0"/>
              <a:t>Eat plenty of fresh fruits and vegetables</a:t>
            </a:r>
          </a:p>
          <a:p>
            <a:pPr marL="571500" indent="-457200">
              <a:buFont typeface="+mj-lt"/>
              <a:buAutoNum type="arabicPeriod"/>
            </a:pPr>
            <a:r>
              <a:rPr lang="en-US" dirty="0" smtClean="0"/>
              <a:t>WASH YOUR HANDS!!!</a:t>
            </a:r>
            <a:endParaRPr lang="en-US" dirty="0"/>
          </a:p>
        </p:txBody>
      </p:sp>
      <p:pic>
        <p:nvPicPr>
          <p:cNvPr id="11266" name="Picture 2" descr="C:\Users\KristenAdams\AppData\Local\Microsoft\Windows\Temporary Internet Files\Content.IE5\PYIE0NVP\MC900434377[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5714" y="3579127"/>
            <a:ext cx="2602819" cy="2526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150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catching a cold</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Keep at least 3 feet away from coughers and sneezers</a:t>
            </a:r>
          </a:p>
          <a:p>
            <a:pPr marL="571500" indent="-457200">
              <a:buFont typeface="+mj-lt"/>
              <a:buAutoNum type="arabicPeriod"/>
            </a:pPr>
            <a:r>
              <a:rPr lang="en-US" dirty="0" smtClean="0"/>
              <a:t>Take care in closed spaces</a:t>
            </a:r>
          </a:p>
          <a:p>
            <a:pPr marL="571500" indent="-457200">
              <a:buFont typeface="+mj-lt"/>
              <a:buAutoNum type="arabicPeriod"/>
            </a:pPr>
            <a:r>
              <a:rPr lang="en-US" dirty="0" smtClean="0"/>
              <a:t>Wash your hands often!</a:t>
            </a:r>
          </a:p>
          <a:p>
            <a:pPr marL="571500" indent="-457200">
              <a:buFont typeface="+mj-lt"/>
              <a:buAutoNum type="arabicPeriod"/>
            </a:pPr>
            <a:r>
              <a:rPr lang="en-US" dirty="0" smtClean="0"/>
              <a:t>Sterilize sponges</a:t>
            </a:r>
          </a:p>
          <a:p>
            <a:pPr marL="571500" indent="-457200">
              <a:buFont typeface="+mj-lt"/>
              <a:buAutoNum type="arabicPeriod"/>
            </a:pPr>
            <a:r>
              <a:rPr lang="en-US" dirty="0" smtClean="0"/>
              <a:t>Get a good nights sleep</a:t>
            </a:r>
          </a:p>
          <a:p>
            <a:pPr marL="571500" indent="-457200">
              <a:buFont typeface="+mj-lt"/>
              <a:buAutoNum type="arabicPeriod"/>
            </a:pPr>
            <a:r>
              <a:rPr lang="en-US" dirty="0" smtClean="0"/>
              <a:t>Eat a well balanced diet</a:t>
            </a:r>
          </a:p>
          <a:p>
            <a:pPr marL="571500" indent="-457200">
              <a:buFont typeface="+mj-lt"/>
              <a:buAutoNum type="arabicPeriod"/>
            </a:pPr>
            <a:r>
              <a:rPr lang="en-US" dirty="0" smtClean="0"/>
              <a:t>Exercise regularly</a:t>
            </a:r>
          </a:p>
        </p:txBody>
      </p:sp>
      <p:pic>
        <p:nvPicPr>
          <p:cNvPr id="1026" name="Picture 2" descr="C:\Users\KristenAdams\AppData\Local\Microsoft\Windows\Temporary Internet Files\Content.IE5\XEGP7BHH\MC90036099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9257" y="2493031"/>
            <a:ext cx="2597586" cy="2942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760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the drug?</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dirty="0" smtClean="0"/>
              <a:t>There has been an outbreak of a new Type A related virus for which no known human immunity exists.  The mortality rate for this infection is 15% of the population.  The research section of the Centers for Disease Control and Prevention (CDC) has reported that the most common antiviral medication Tamiflu has been shown to be effective in treating people who have gotten this mysterious virus.  There is enough Tamiflu to give to 1/10 of the American population within the next 10 days and within 2 months there will be enough produced to address the next 40% of the American population.  The other 50% of the population will have to wait up to 6 months. </a:t>
            </a:r>
            <a:endParaRPr lang="en-US" dirty="0"/>
          </a:p>
        </p:txBody>
      </p:sp>
    </p:spTree>
    <p:extLst>
      <p:ext uri="{BB962C8B-B14F-4D97-AF65-F5344CB8AC3E}">
        <p14:creationId xmlns:p14="http://schemas.microsoft.com/office/powerpoint/2010/main" val="2152298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the drug?</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You are a member of the Health and Human Services’ decision-making staff who is to decide which people will get the available drug immediately and those individuals who will get the next level of anti-viral drugs available. </a:t>
            </a:r>
          </a:p>
          <a:p>
            <a:pPr marL="571500" indent="-457200">
              <a:buAutoNum type="arabicPeriod"/>
            </a:pPr>
            <a:r>
              <a:rPr lang="en-US" dirty="0" smtClean="0"/>
              <a:t>Your team is to </a:t>
            </a:r>
            <a:r>
              <a:rPr lang="en-US" b="1" dirty="0" smtClean="0"/>
              <a:t>rank in order to 1-5 in importance the people who will get the first available dose </a:t>
            </a:r>
            <a:r>
              <a:rPr lang="en-US" dirty="0" smtClean="0"/>
              <a:t>and those who will get the 2</a:t>
            </a:r>
            <a:r>
              <a:rPr lang="en-US" baseline="30000" dirty="0" smtClean="0"/>
              <a:t>nd</a:t>
            </a:r>
            <a:r>
              <a:rPr lang="en-US" dirty="0" smtClean="0"/>
              <a:t> available dose. The remaining people will have to wait past the 30-day production period. </a:t>
            </a:r>
          </a:p>
          <a:p>
            <a:pPr marL="571500" indent="-457200">
              <a:buAutoNum type="arabicPeriod"/>
            </a:pPr>
            <a:r>
              <a:rPr lang="en-US" dirty="0" smtClean="0"/>
              <a:t>You will </a:t>
            </a:r>
            <a:r>
              <a:rPr lang="en-US" b="1" dirty="0" smtClean="0"/>
              <a:t>present your choices to the class</a:t>
            </a:r>
            <a:r>
              <a:rPr lang="en-US" dirty="0" smtClean="0"/>
              <a:t>. You will provide a reason for your choices. </a:t>
            </a:r>
            <a:endParaRPr lang="en-US" dirty="0"/>
          </a:p>
        </p:txBody>
      </p:sp>
    </p:spTree>
    <p:extLst>
      <p:ext uri="{BB962C8B-B14F-4D97-AF65-F5344CB8AC3E}">
        <p14:creationId xmlns:p14="http://schemas.microsoft.com/office/powerpoint/2010/main" val="2756564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the drug?</a:t>
            </a:r>
            <a:endParaRPr lang="en-US" dirty="0"/>
          </a:p>
        </p:txBody>
      </p:sp>
      <p:sp>
        <p:nvSpPr>
          <p:cNvPr id="3" name="Content Placeholder 2"/>
          <p:cNvSpPr>
            <a:spLocks noGrp="1"/>
          </p:cNvSpPr>
          <p:nvPr>
            <p:ph sz="half" idx="1"/>
          </p:nvPr>
        </p:nvSpPr>
        <p:spPr>
          <a:xfrm>
            <a:off x="426128" y="1719070"/>
            <a:ext cx="4038600" cy="5138929"/>
          </a:xfrm>
        </p:spPr>
        <p:txBody>
          <a:bodyPr>
            <a:normAutofit fontScale="77500" lnSpcReduction="20000"/>
          </a:bodyPr>
          <a:lstStyle/>
          <a:p>
            <a:r>
              <a:rPr lang="en-US" dirty="0" smtClean="0"/>
              <a:t>Teachers and other school employees</a:t>
            </a:r>
          </a:p>
          <a:p>
            <a:r>
              <a:rPr lang="en-US" dirty="0" smtClean="0"/>
              <a:t>Students ages 5-18</a:t>
            </a:r>
          </a:p>
          <a:p>
            <a:r>
              <a:rPr lang="en-US" dirty="0" smtClean="0"/>
              <a:t>Health care workers</a:t>
            </a:r>
          </a:p>
          <a:p>
            <a:r>
              <a:rPr lang="en-US" dirty="0" smtClean="0"/>
              <a:t>State government employees</a:t>
            </a:r>
          </a:p>
          <a:p>
            <a:r>
              <a:rPr lang="en-US" dirty="0" smtClean="0"/>
              <a:t>Children ages 0-5</a:t>
            </a:r>
          </a:p>
          <a:p>
            <a:r>
              <a:rPr lang="en-US" dirty="0" smtClean="0"/>
              <a:t>Parents of children ages 0-5</a:t>
            </a:r>
          </a:p>
          <a:p>
            <a:r>
              <a:rPr lang="en-US" dirty="0" smtClean="0"/>
              <a:t>Public servants (police and firemen)</a:t>
            </a:r>
          </a:p>
          <a:p>
            <a:r>
              <a:rPr lang="en-US" dirty="0" smtClean="0"/>
              <a:t>Automobile industry employees</a:t>
            </a:r>
          </a:p>
          <a:p>
            <a:r>
              <a:rPr lang="en-US" dirty="0" smtClean="0"/>
              <a:t>Food industry employees</a:t>
            </a:r>
          </a:p>
          <a:p>
            <a:r>
              <a:rPr lang="en-US" dirty="0" smtClean="0"/>
              <a:t>Utility industry employees (power, gas, garbage)</a:t>
            </a:r>
          </a:p>
          <a:p>
            <a:endParaRPr lang="en-US" dirty="0" smtClean="0"/>
          </a:p>
          <a:p>
            <a:endParaRPr lang="en-US" dirty="0"/>
          </a:p>
        </p:txBody>
      </p:sp>
      <p:sp>
        <p:nvSpPr>
          <p:cNvPr id="4" name="Content Placeholder 3"/>
          <p:cNvSpPr>
            <a:spLocks noGrp="1"/>
          </p:cNvSpPr>
          <p:nvPr>
            <p:ph sz="half" idx="2"/>
          </p:nvPr>
        </p:nvSpPr>
        <p:spPr>
          <a:xfrm>
            <a:off x="4648200" y="1719071"/>
            <a:ext cx="4038600" cy="4997006"/>
          </a:xfrm>
        </p:spPr>
        <p:txBody>
          <a:bodyPr>
            <a:normAutofit fontScale="77500" lnSpcReduction="20000"/>
          </a:bodyPr>
          <a:lstStyle/>
          <a:p>
            <a:r>
              <a:rPr lang="en-US" dirty="0" smtClean="0"/>
              <a:t>Farm workers</a:t>
            </a:r>
          </a:p>
          <a:p>
            <a:r>
              <a:rPr lang="en-US" dirty="0" smtClean="0"/>
              <a:t>President and the cabinet</a:t>
            </a:r>
          </a:p>
          <a:p>
            <a:r>
              <a:rPr lang="en-US" dirty="0" smtClean="0"/>
              <a:t>Center for Disease Control researchers</a:t>
            </a:r>
          </a:p>
          <a:p>
            <a:r>
              <a:rPr lang="en-US" dirty="0" smtClean="0"/>
              <a:t>Bank employees</a:t>
            </a:r>
          </a:p>
          <a:p>
            <a:r>
              <a:rPr lang="en-US" dirty="0" smtClean="0"/>
              <a:t>Homeland security employees</a:t>
            </a:r>
          </a:p>
          <a:p>
            <a:r>
              <a:rPr lang="en-US" dirty="0" smtClean="0"/>
              <a:t>Religious leaders</a:t>
            </a:r>
          </a:p>
          <a:p>
            <a:r>
              <a:rPr lang="en-US" dirty="0" smtClean="0"/>
              <a:t>Adults ages 20-40, determined to be at highest risk for symptoms</a:t>
            </a:r>
          </a:p>
          <a:p>
            <a:r>
              <a:rPr lang="en-US" dirty="0" smtClean="0"/>
              <a:t>Adults ages 40-60, determined to be at lowest risk for symptoms. </a:t>
            </a:r>
            <a:endParaRPr lang="en-US" dirty="0"/>
          </a:p>
        </p:txBody>
      </p:sp>
    </p:spTree>
    <p:extLst>
      <p:ext uri="{BB962C8B-B14F-4D97-AF65-F5344CB8AC3E}">
        <p14:creationId xmlns:p14="http://schemas.microsoft.com/office/powerpoint/2010/main" val="2498201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lstStyle/>
          <a:p>
            <a:r>
              <a:rPr lang="en-US" dirty="0" smtClean="0"/>
              <a:t>Which item contains the most germs in a household?</a:t>
            </a:r>
            <a:br>
              <a:rPr lang="en-US" dirty="0" smtClean="0"/>
            </a:br>
            <a:r>
              <a:rPr lang="en-US" dirty="0" smtClean="0"/>
              <a:t>A. Desk</a:t>
            </a:r>
            <a:br>
              <a:rPr lang="en-US" dirty="0" smtClean="0"/>
            </a:br>
            <a:r>
              <a:rPr lang="en-US" dirty="0" smtClean="0"/>
              <a:t>B. Light Switch</a:t>
            </a:r>
            <a:br>
              <a:rPr lang="en-US" dirty="0" smtClean="0"/>
            </a:br>
            <a:r>
              <a:rPr lang="en-US" dirty="0" smtClean="0"/>
              <a:t>C. Toilet Seat</a:t>
            </a:r>
            <a:br>
              <a:rPr lang="en-US" dirty="0" smtClean="0"/>
            </a:br>
            <a:r>
              <a:rPr lang="en-US" dirty="0" smtClean="0"/>
              <a:t>D. Cell Phone </a:t>
            </a:r>
          </a:p>
        </p:txBody>
      </p:sp>
      <p:sp>
        <p:nvSpPr>
          <p:cNvPr id="4" name="Content Placeholder 3"/>
          <p:cNvSpPr>
            <a:spLocks noGrp="1"/>
          </p:cNvSpPr>
          <p:nvPr>
            <p:ph sz="half" idx="2"/>
          </p:nvPr>
        </p:nvSpPr>
        <p:spPr/>
        <p:txBody>
          <a:bodyPr/>
          <a:lstStyle/>
          <a:p>
            <a:r>
              <a:rPr lang="en-US" dirty="0" smtClean="0"/>
              <a:t>How many species of microbe live in the human mouth?</a:t>
            </a:r>
            <a:br>
              <a:rPr lang="en-US" dirty="0" smtClean="0"/>
            </a:br>
            <a:r>
              <a:rPr lang="en-US" dirty="0" smtClean="0"/>
              <a:t>A. 5</a:t>
            </a:r>
            <a:br>
              <a:rPr lang="en-US" dirty="0" smtClean="0"/>
            </a:br>
            <a:r>
              <a:rPr lang="en-US" dirty="0" smtClean="0"/>
              <a:t>B. 50</a:t>
            </a:r>
            <a:br>
              <a:rPr lang="en-US" dirty="0" smtClean="0"/>
            </a:br>
            <a:r>
              <a:rPr lang="en-US" dirty="0" smtClean="0"/>
              <a:t>C. 500</a:t>
            </a:r>
            <a:br>
              <a:rPr lang="en-US" dirty="0" smtClean="0"/>
            </a:br>
            <a:r>
              <a:rPr lang="en-US" dirty="0" smtClean="0"/>
              <a:t>D. &gt; 700</a:t>
            </a:r>
          </a:p>
        </p:txBody>
      </p:sp>
    </p:spTree>
    <p:extLst>
      <p:ext uri="{BB962C8B-B14F-4D97-AF65-F5344CB8AC3E}">
        <p14:creationId xmlns:p14="http://schemas.microsoft.com/office/powerpoint/2010/main" val="133498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Germs can escape a flushing toilet and contaminate things in the bathroom – such as toothbrushes.</a:t>
            </a:r>
            <a:br>
              <a:rPr lang="en-US" dirty="0" smtClean="0"/>
            </a:br>
            <a:r>
              <a:rPr lang="en-US" dirty="0" smtClean="0"/>
              <a:t>A. True</a:t>
            </a:r>
            <a:br>
              <a:rPr lang="en-US" dirty="0" smtClean="0"/>
            </a:br>
            <a:r>
              <a:rPr lang="en-US" dirty="0" smtClean="0"/>
              <a:t>B. False</a:t>
            </a:r>
          </a:p>
        </p:txBody>
      </p:sp>
      <p:sp>
        <p:nvSpPr>
          <p:cNvPr id="4" name="Content Placeholder 3"/>
          <p:cNvSpPr>
            <a:spLocks noGrp="1"/>
          </p:cNvSpPr>
          <p:nvPr>
            <p:ph sz="half" idx="2"/>
          </p:nvPr>
        </p:nvSpPr>
        <p:spPr/>
        <p:txBody>
          <a:bodyPr>
            <a:normAutofit fontScale="77500" lnSpcReduction="20000"/>
          </a:bodyPr>
          <a:lstStyle/>
          <a:p>
            <a:r>
              <a:rPr lang="en-US" dirty="0" smtClean="0"/>
              <a:t>How did influenza get it’s name?</a:t>
            </a:r>
            <a:br>
              <a:rPr lang="en-US" dirty="0" smtClean="0"/>
            </a:br>
            <a:r>
              <a:rPr lang="en-US" dirty="0" smtClean="0"/>
              <a:t>A. Because people thought disease came from the chimney flue</a:t>
            </a:r>
            <a:br>
              <a:rPr lang="en-US" dirty="0" smtClean="0"/>
            </a:br>
            <a:r>
              <a:rPr lang="en-US" dirty="0" smtClean="0"/>
              <a:t>B. Because people thought the flue was cause by the evil influence of the stars</a:t>
            </a:r>
            <a:br>
              <a:rPr lang="en-US" dirty="0" smtClean="0"/>
            </a:br>
            <a:r>
              <a:rPr lang="en-US" dirty="0" smtClean="0"/>
              <a:t>C. From the Italian word for fever and aches</a:t>
            </a:r>
            <a:br>
              <a:rPr lang="en-US" dirty="0" smtClean="0"/>
            </a:br>
            <a:r>
              <a:rPr lang="en-US" dirty="0" smtClean="0"/>
              <a:t>D. Because it was the last name of the scientist who discovered the virus</a:t>
            </a:r>
          </a:p>
        </p:txBody>
      </p:sp>
    </p:spTree>
    <p:extLst>
      <p:ext uri="{BB962C8B-B14F-4D97-AF65-F5344CB8AC3E}">
        <p14:creationId xmlns:p14="http://schemas.microsoft.com/office/powerpoint/2010/main" val="133498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What’s the beset place for your toothbrush?</a:t>
            </a:r>
            <a:br>
              <a:rPr lang="en-US" dirty="0" smtClean="0"/>
            </a:br>
            <a:r>
              <a:rPr lang="en-US" dirty="0" smtClean="0"/>
              <a:t>A. The medicine cabinet</a:t>
            </a:r>
            <a:br>
              <a:rPr lang="en-US" dirty="0" smtClean="0"/>
            </a:br>
            <a:r>
              <a:rPr lang="en-US" dirty="0" smtClean="0"/>
              <a:t>B. On top of the toilet</a:t>
            </a:r>
            <a:br>
              <a:rPr lang="en-US" dirty="0" smtClean="0"/>
            </a:br>
            <a:r>
              <a:rPr lang="en-US" dirty="0" smtClean="0"/>
              <a:t>C. On the bathroom sink</a:t>
            </a:r>
            <a:br>
              <a:rPr lang="en-US" dirty="0" smtClean="0"/>
            </a:br>
            <a:r>
              <a:rPr lang="en-US" dirty="0" smtClean="0"/>
              <a:t>D. Near your bedroom window</a:t>
            </a:r>
          </a:p>
        </p:txBody>
      </p:sp>
      <p:sp>
        <p:nvSpPr>
          <p:cNvPr id="4" name="Content Placeholder 3"/>
          <p:cNvSpPr>
            <a:spLocks noGrp="1"/>
          </p:cNvSpPr>
          <p:nvPr>
            <p:ph sz="half" idx="2"/>
          </p:nvPr>
        </p:nvSpPr>
        <p:spPr/>
        <p:txBody>
          <a:bodyPr>
            <a:normAutofit lnSpcReduction="10000"/>
          </a:bodyPr>
          <a:lstStyle/>
          <a:p>
            <a:r>
              <a:rPr lang="en-US" dirty="0" smtClean="0"/>
              <a:t>Of these options, which is the best way to stop the spread of disease?</a:t>
            </a:r>
            <a:br>
              <a:rPr lang="en-US" dirty="0" smtClean="0"/>
            </a:br>
            <a:r>
              <a:rPr lang="en-US" dirty="0" smtClean="0"/>
              <a:t>A. Antibiotics</a:t>
            </a:r>
            <a:br>
              <a:rPr lang="en-US" dirty="0" smtClean="0"/>
            </a:br>
            <a:r>
              <a:rPr lang="en-US" dirty="0" smtClean="0"/>
              <a:t>B. Surgical Masks</a:t>
            </a:r>
            <a:br>
              <a:rPr lang="en-US" dirty="0" smtClean="0"/>
            </a:br>
            <a:r>
              <a:rPr lang="en-US" dirty="0" smtClean="0"/>
              <a:t>C. Hand Washing</a:t>
            </a:r>
            <a:br>
              <a:rPr lang="en-US" dirty="0" smtClean="0"/>
            </a:br>
            <a:r>
              <a:rPr lang="en-US" dirty="0" smtClean="0"/>
              <a:t>D. Rubber Gloves </a:t>
            </a:r>
          </a:p>
        </p:txBody>
      </p:sp>
    </p:spTree>
    <p:extLst>
      <p:ext uri="{BB962C8B-B14F-4D97-AF65-F5344CB8AC3E}">
        <p14:creationId xmlns:p14="http://schemas.microsoft.com/office/powerpoint/2010/main" val="133498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It takes germs at least five seconds to contaminate food that has fallen on the floor. </a:t>
            </a:r>
            <a:r>
              <a:rPr lang="en-US" dirty="0"/>
              <a:t/>
            </a:r>
            <a:br>
              <a:rPr lang="en-US" dirty="0"/>
            </a:br>
            <a:r>
              <a:rPr lang="en-US" dirty="0" smtClean="0"/>
              <a:t>A. True</a:t>
            </a:r>
            <a:br>
              <a:rPr lang="en-US" dirty="0" smtClean="0"/>
            </a:br>
            <a:r>
              <a:rPr lang="en-US" dirty="0" smtClean="0"/>
              <a:t>B. False</a:t>
            </a:r>
            <a:br>
              <a:rPr lang="en-US" dirty="0" smtClean="0"/>
            </a:br>
            <a:endParaRPr lang="en-US" dirty="0" smtClean="0"/>
          </a:p>
        </p:txBody>
      </p:sp>
      <p:sp>
        <p:nvSpPr>
          <p:cNvPr id="4" name="Content Placeholder 3"/>
          <p:cNvSpPr>
            <a:spLocks noGrp="1"/>
          </p:cNvSpPr>
          <p:nvPr>
            <p:ph sz="half" idx="2"/>
          </p:nvPr>
        </p:nvSpPr>
        <p:spPr/>
        <p:txBody>
          <a:bodyPr>
            <a:normAutofit fontScale="92500" lnSpcReduction="10000"/>
          </a:bodyPr>
          <a:lstStyle/>
          <a:p>
            <a:r>
              <a:rPr lang="en-US" dirty="0" smtClean="0"/>
              <a:t>Kitchens are a germ hot spot. Which item is typically the worst offender?</a:t>
            </a:r>
            <a:br>
              <a:rPr lang="en-US" dirty="0" smtClean="0"/>
            </a:br>
            <a:r>
              <a:rPr lang="en-US" dirty="0" smtClean="0"/>
              <a:t>A. Kitchen Faucet</a:t>
            </a:r>
            <a:br>
              <a:rPr lang="en-US" dirty="0" smtClean="0"/>
            </a:br>
            <a:r>
              <a:rPr lang="en-US" dirty="0" smtClean="0"/>
              <a:t>B. Cutting Board</a:t>
            </a:r>
            <a:br>
              <a:rPr lang="en-US" dirty="0" smtClean="0"/>
            </a:br>
            <a:r>
              <a:rPr lang="en-US" dirty="0" smtClean="0"/>
              <a:t>C. Sponge or Dishcloth</a:t>
            </a:r>
            <a:br>
              <a:rPr lang="en-US" dirty="0" smtClean="0"/>
            </a:br>
            <a:r>
              <a:rPr lang="en-US" dirty="0" smtClean="0"/>
              <a:t>D. Kitchen Sink Drain Area</a:t>
            </a:r>
            <a:br>
              <a:rPr lang="en-US" dirty="0" smtClean="0"/>
            </a:br>
            <a:r>
              <a:rPr lang="en-US" dirty="0" smtClean="0"/>
              <a:t>E. Refrigerator Handle </a:t>
            </a:r>
          </a:p>
        </p:txBody>
      </p:sp>
    </p:spTree>
    <p:extLst>
      <p:ext uri="{BB962C8B-B14F-4D97-AF65-F5344CB8AC3E}">
        <p14:creationId xmlns:p14="http://schemas.microsoft.com/office/powerpoint/2010/main" val="1334989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 QUIZ</a:t>
            </a:r>
            <a:endParaRPr lang="en-US" dirty="0"/>
          </a:p>
        </p:txBody>
      </p:sp>
      <p:sp>
        <p:nvSpPr>
          <p:cNvPr id="3" name="Content Placeholder 2"/>
          <p:cNvSpPr>
            <a:spLocks noGrp="1"/>
          </p:cNvSpPr>
          <p:nvPr>
            <p:ph sz="half" idx="1"/>
          </p:nvPr>
        </p:nvSpPr>
        <p:spPr/>
        <p:txBody>
          <a:bodyPr/>
          <a:lstStyle/>
          <a:p>
            <a:r>
              <a:rPr lang="en-US" dirty="0" smtClean="0"/>
              <a:t>Makeup tester projects at department stores are safe because clerks sanitize them between uses. </a:t>
            </a:r>
            <a:br>
              <a:rPr lang="en-US" dirty="0" smtClean="0"/>
            </a:br>
            <a:r>
              <a:rPr lang="en-US" dirty="0" smtClean="0"/>
              <a:t>A. True</a:t>
            </a:r>
            <a:br>
              <a:rPr lang="en-US" dirty="0" smtClean="0"/>
            </a:br>
            <a:r>
              <a:rPr lang="en-US" dirty="0" smtClean="0"/>
              <a:t>B. False</a:t>
            </a:r>
          </a:p>
        </p:txBody>
      </p:sp>
      <p:sp>
        <p:nvSpPr>
          <p:cNvPr id="4" name="Content Placeholder 3"/>
          <p:cNvSpPr>
            <a:spLocks noGrp="1"/>
          </p:cNvSpPr>
          <p:nvPr>
            <p:ph sz="half" idx="2"/>
          </p:nvPr>
        </p:nvSpPr>
        <p:spPr/>
        <p:txBody>
          <a:bodyPr/>
          <a:lstStyle/>
          <a:p>
            <a:r>
              <a:rPr lang="en-US" dirty="0" smtClean="0"/>
              <a:t>When we can finally eliminate germs, humans will be much better off. </a:t>
            </a:r>
            <a:br>
              <a:rPr lang="en-US" dirty="0" smtClean="0"/>
            </a:br>
            <a:r>
              <a:rPr lang="en-US" dirty="0" smtClean="0"/>
              <a:t>A. True </a:t>
            </a:r>
            <a:br>
              <a:rPr lang="en-US" dirty="0" smtClean="0"/>
            </a:br>
            <a:r>
              <a:rPr lang="en-US" dirty="0" smtClean="0"/>
              <a:t>B. False </a:t>
            </a:r>
          </a:p>
        </p:txBody>
      </p:sp>
    </p:spTree>
    <p:extLst>
      <p:ext uri="{BB962C8B-B14F-4D97-AF65-F5344CB8AC3E}">
        <p14:creationId xmlns:p14="http://schemas.microsoft.com/office/powerpoint/2010/main" val="133498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pATHOGEN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MICROORGANISM THAT CAUSES DISEASE</a:t>
            </a:r>
          </a:p>
          <a:p>
            <a:pPr lvl="1"/>
            <a:r>
              <a:rPr lang="en-US" u="sng" dirty="0" smtClean="0"/>
              <a:t>Bacteria</a:t>
            </a:r>
            <a:r>
              <a:rPr lang="en-US" dirty="0" smtClean="0"/>
              <a:t>: single cell microorganism that can produce toxins which kill cells or interfere with their function</a:t>
            </a:r>
          </a:p>
          <a:p>
            <a:pPr lvl="2"/>
            <a:r>
              <a:rPr lang="en-US" dirty="0" smtClean="0"/>
              <a:t>Strep throat</a:t>
            </a:r>
          </a:p>
          <a:p>
            <a:pPr lvl="2"/>
            <a:r>
              <a:rPr lang="en-US" dirty="0" smtClean="0"/>
              <a:t>Pinkeye</a:t>
            </a:r>
          </a:p>
          <a:p>
            <a:pPr lvl="2"/>
            <a:r>
              <a:rPr lang="en-US" dirty="0" smtClean="0"/>
              <a:t>tuberculosis</a:t>
            </a:r>
          </a:p>
          <a:p>
            <a:pPr lvl="1"/>
            <a:r>
              <a:rPr lang="en-US" u="sng" dirty="0" smtClean="0"/>
              <a:t>Virus</a:t>
            </a:r>
            <a:r>
              <a:rPr lang="en-US" dirty="0" smtClean="0"/>
              <a:t>: piece of genetic material surrounded by a protein coat that invades a cell </a:t>
            </a:r>
          </a:p>
          <a:p>
            <a:pPr lvl="2"/>
            <a:r>
              <a:rPr lang="en-US" dirty="0" smtClean="0"/>
              <a:t>Common cold</a:t>
            </a:r>
          </a:p>
          <a:p>
            <a:pPr lvl="2"/>
            <a:r>
              <a:rPr lang="en-US" dirty="0" smtClean="0"/>
              <a:t>Mononucleosis</a:t>
            </a:r>
          </a:p>
          <a:p>
            <a:pPr lvl="2"/>
            <a:r>
              <a:rPr lang="en-US" dirty="0" smtClean="0"/>
              <a:t>Chicken pox</a:t>
            </a:r>
          </a:p>
          <a:p>
            <a:pPr lvl="1"/>
            <a:r>
              <a:rPr lang="en-US" u="sng" dirty="0" smtClean="0"/>
              <a:t>Fungi</a:t>
            </a:r>
            <a:r>
              <a:rPr lang="en-US" dirty="0" smtClean="0"/>
              <a:t>: plantlike organism that can cause disease</a:t>
            </a:r>
          </a:p>
          <a:p>
            <a:pPr lvl="2"/>
            <a:r>
              <a:rPr lang="en-US" dirty="0" smtClean="0"/>
              <a:t>Athletes foot</a:t>
            </a:r>
          </a:p>
          <a:p>
            <a:pPr lvl="2"/>
            <a:r>
              <a:rPr lang="en-US" dirty="0" smtClean="0"/>
              <a:t>Ringworm</a:t>
            </a:r>
          </a:p>
        </p:txBody>
      </p:sp>
      <p:pic>
        <p:nvPicPr>
          <p:cNvPr id="2050" name="Picture 2" descr="C:\Users\KristenAdams\AppData\Local\Microsoft\Windows\Temporary Internet Files\Content.IE5\B8VSYSDO\MC90043242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2746" y="228600"/>
            <a:ext cx="1873250" cy="172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5745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Agent/Disease</a:t>
            </a:r>
            <a:endParaRPr lang="en-US" dirty="0"/>
          </a:p>
        </p:txBody>
      </p:sp>
      <p:sp>
        <p:nvSpPr>
          <p:cNvPr id="3" name="Content Placeholder 2"/>
          <p:cNvSpPr>
            <a:spLocks noGrp="1"/>
          </p:cNvSpPr>
          <p:nvPr>
            <p:ph sz="half" idx="1"/>
          </p:nvPr>
        </p:nvSpPr>
        <p:spPr>
          <a:xfrm>
            <a:off x="426128" y="1719071"/>
            <a:ext cx="4222072" cy="4407408"/>
          </a:xfrm>
        </p:spPr>
        <p:txBody>
          <a:bodyPr>
            <a:normAutofit fontScale="85000" lnSpcReduction="10000"/>
          </a:bodyPr>
          <a:lstStyle/>
          <a:p>
            <a:r>
              <a:rPr lang="en-US" dirty="0" smtClean="0"/>
              <a:t>Any pathogen that can cause a disease.</a:t>
            </a:r>
          </a:p>
          <a:p>
            <a:pPr>
              <a:buFont typeface="Wingdings" panose="05000000000000000000" pitchFamily="2" charset="2"/>
              <a:buChar char="Ø"/>
            </a:pPr>
            <a:r>
              <a:rPr lang="en-US" i="1" dirty="0"/>
              <a:t>Bacillus </a:t>
            </a:r>
            <a:r>
              <a:rPr lang="en-US" i="1" dirty="0" err="1" smtClean="0"/>
              <a:t>anthracis</a:t>
            </a:r>
            <a:r>
              <a:rPr lang="en-US" i="1" dirty="0" smtClean="0"/>
              <a:t>- </a:t>
            </a:r>
            <a:r>
              <a:rPr lang="en-US" dirty="0" smtClean="0"/>
              <a:t>causes anthrax</a:t>
            </a:r>
          </a:p>
          <a:p>
            <a:pPr>
              <a:buFont typeface="Wingdings" panose="05000000000000000000" pitchFamily="2" charset="2"/>
              <a:buChar char="Ø"/>
            </a:pPr>
            <a:r>
              <a:rPr lang="en-US" i="1" dirty="0" smtClean="0"/>
              <a:t>Streptococcus</a:t>
            </a:r>
            <a:r>
              <a:rPr lang="en-US" dirty="0" smtClean="0"/>
              <a:t> causes strep throat</a:t>
            </a:r>
          </a:p>
          <a:p>
            <a:pPr>
              <a:buFont typeface="Wingdings" panose="05000000000000000000" pitchFamily="2" charset="2"/>
              <a:buChar char="Ø"/>
            </a:pPr>
            <a:r>
              <a:rPr lang="en-US" i="1" dirty="0"/>
              <a:t>Methicillin-resistant Staphylococcus </a:t>
            </a:r>
            <a:r>
              <a:rPr lang="en-US" i="1" dirty="0" err="1"/>
              <a:t>aureus</a:t>
            </a:r>
            <a:r>
              <a:rPr lang="en-US" i="1" dirty="0"/>
              <a:t> (MRSA)</a:t>
            </a:r>
            <a:r>
              <a:rPr lang="en-US" dirty="0"/>
              <a:t> </a:t>
            </a:r>
            <a:r>
              <a:rPr lang="en-US" dirty="0" smtClean="0"/>
              <a:t>- causes life threatening skin infections that progress to the heart and brain</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85187"/>
            <a:ext cx="4038600" cy="4275051"/>
          </a:xfrm>
        </p:spPr>
      </p:pic>
    </p:spTree>
    <p:extLst>
      <p:ext uri="{BB962C8B-B14F-4D97-AF65-F5344CB8AC3E}">
        <p14:creationId xmlns:p14="http://schemas.microsoft.com/office/powerpoint/2010/main" val="2820812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747</TotalTime>
  <Words>1171</Words>
  <Application>Microsoft Macintosh PowerPoint</Application>
  <PresentationFormat>On-screen Show (4:3)</PresentationFormat>
  <Paragraphs>142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Apothecary</vt:lpstr>
      <vt:lpstr>Where germs lurk</vt:lpstr>
      <vt:lpstr>GERM QUIZ</vt:lpstr>
      <vt:lpstr>GERM QUIZ</vt:lpstr>
      <vt:lpstr>GERM QUIZ</vt:lpstr>
      <vt:lpstr>GERM QUIZ</vt:lpstr>
      <vt:lpstr>GERM QUIZ</vt:lpstr>
      <vt:lpstr>GERM QUIZ</vt:lpstr>
      <vt:lpstr>pATHOGEN</vt:lpstr>
      <vt:lpstr>Infectious Agent/Disease</vt:lpstr>
      <vt:lpstr>Reservoir</vt:lpstr>
      <vt:lpstr>Portal of Exit</vt:lpstr>
      <vt:lpstr>Means of Transmission</vt:lpstr>
      <vt:lpstr>Portal of Entry</vt:lpstr>
      <vt:lpstr>Susceptible Host</vt:lpstr>
      <vt:lpstr>Common Communicable Diseases</vt:lpstr>
      <vt:lpstr>Ways to Break the Chain</vt:lpstr>
      <vt:lpstr>How will you break the chain?</vt:lpstr>
      <vt:lpstr>To stop the Infectious Disease</vt:lpstr>
      <vt:lpstr>To isolate the Reservoir</vt:lpstr>
      <vt:lpstr>To Avoid the Portal of Exit</vt:lpstr>
      <vt:lpstr>TO interrupt the Means of Transmission</vt:lpstr>
      <vt:lpstr>To protect the Portal of Entry</vt:lpstr>
      <vt:lpstr>To avoid being a Susceptible Host</vt:lpstr>
      <vt:lpstr>PowerPoint Presentation</vt:lpstr>
      <vt:lpstr>How to stay well</vt:lpstr>
      <vt:lpstr>How to avoid catching a cold</vt:lpstr>
      <vt:lpstr>Who Gets the drug?</vt:lpstr>
      <vt:lpstr>Who gets the drug?</vt:lpstr>
      <vt:lpstr>Who gets the drug?</vt:lpstr>
    </vt:vector>
  </TitlesOfParts>
  <Company>Westlake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Infection</dc:title>
  <dc:creator>Andrew Fresques</dc:creator>
  <cp:lastModifiedBy>McKenzie Stowell</cp:lastModifiedBy>
  <cp:revision>28</cp:revision>
  <dcterms:created xsi:type="dcterms:W3CDTF">2013-09-25T17:01:43Z</dcterms:created>
  <dcterms:modified xsi:type="dcterms:W3CDTF">2014-11-11T16:29:24Z</dcterms:modified>
</cp:coreProperties>
</file>